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7"/>
  </p:notesMasterIdLst>
  <p:sldIdLst>
    <p:sldId id="256" r:id="rId2"/>
    <p:sldId id="26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  <p:sldId id="269" r:id="rId15"/>
    <p:sldId id="271" r:id="rId16"/>
    <p:sldId id="270" r:id="rId17"/>
    <p:sldId id="273" r:id="rId18"/>
    <p:sldId id="314" r:id="rId19"/>
    <p:sldId id="313" r:id="rId20"/>
    <p:sldId id="27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285" r:id="rId53"/>
    <p:sldId id="276" r:id="rId54"/>
    <p:sldId id="277" r:id="rId55"/>
    <p:sldId id="286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36CC-809C-2E49-BC3C-7332CFB981AB}" type="datetimeFigureOut">
              <a:rPr lang="en-US" smtClean="0"/>
              <a:pPr/>
              <a:t>6/20/11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F9F72-695F-4241-A47F-B315484D4F0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DR: Reinforcer is given following a specified period of time whereby the identified target behavior occurs at or below (or above) a prespecified level</a:t>
            </a:r>
            <a:endParaRPr lang="es-ES_tradn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F23DFB-970A-E740-9C3D-241F92488ADD}" type="slidenum">
              <a:rPr lang="es-ES_tradnl">
                <a:ea typeface="ＭＳ Ｐゴシック" pitchFamily="27" charset="-128"/>
                <a:cs typeface="ＭＳ Ｐゴシック" pitchFamily="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_tradnl"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FA36-DE77-7D4B-9A06-EC52C829A5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 pitchFamily="-105" charset="-128"/>
                <a:cs typeface="ＭＳ Ｐゴシック" pitchFamily="-105" charset="-128"/>
              </a:rPr>
              <a:t>Amanda</a:t>
            </a:r>
          </a:p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 pitchFamily="-105" charset="-128"/>
                <a:cs typeface="ＭＳ Ｐゴシック" pitchFamily="-105" charset="-128"/>
              </a:rPr>
              <a:t>Aproximadamente la historia debe ser entre viente y ciento cincuenta palabras 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D8603-6911-3045-8711-D97B30CDDFE3}" type="slidenum">
              <a:rPr lang="en-US" smtClean="0">
                <a:latin typeface="Times New Roman" pitchFamily="-105" charset="0"/>
              </a:rPr>
              <a:pPr/>
              <a:t>29</a:t>
            </a:fld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Diego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5D491-005B-6C49-AFE5-9B8ECE58ABAF}" type="slidenum">
              <a:rPr lang="en-US" smtClean="0">
                <a:latin typeface="Times New Roman" pitchFamily="-105" charset="0"/>
              </a:rPr>
              <a:pPr/>
              <a:t>30</a:t>
            </a:fld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Amanda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25306-07D8-184E-AA18-2AC3E64585FE}" type="slidenum">
              <a:rPr lang="en-US" smtClean="0">
                <a:latin typeface="Times New Roman" pitchFamily="-105" charset="0"/>
              </a:rPr>
              <a:pPr/>
              <a:t>31</a:t>
            </a:fld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Evelyn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A4AE5-A3BE-BB47-8A71-9B25D1FAE397}" type="slidenum">
              <a:rPr lang="en-US" smtClean="0">
                <a:latin typeface="Times New Roman" pitchFamily="-105" charset="0"/>
              </a:rPr>
              <a:pPr/>
              <a:t>32</a:t>
            </a:fld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 pitchFamily="-105" charset="-128"/>
                <a:cs typeface="ＭＳ Ｐゴシック" pitchFamily="-105" charset="-128"/>
              </a:rPr>
              <a:t>Diego</a:t>
            </a:r>
          </a:p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 pitchFamily="-105" charset="-128"/>
                <a:cs typeface="ＭＳ Ｐゴシック" pitchFamily="-105" charset="-128"/>
              </a:rPr>
              <a:t>Historias que son mas esencial o fundamentales deben ser presentados mas frecuentamente    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201278-7231-004D-80D2-731E871607D5}" type="slidenum">
              <a:rPr lang="en-US" smtClean="0">
                <a:latin typeface="Times New Roman" pitchFamily="-105" charset="0"/>
              </a:rPr>
              <a:pPr/>
              <a:t>33</a:t>
            </a:fld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FA36-DE77-7D4B-9A06-EC52C829A5C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!Ayúdenme! ¿Como puedo manejar la conducta de mis alumnos </a:t>
            </a:r>
            <a:br>
              <a:rPr lang="es-ES_tradnl" dirty="0" smtClean="0"/>
            </a:br>
            <a:r>
              <a:rPr lang="es-ES_tradnl" dirty="0" smtClean="0"/>
              <a:t>con Autismo?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Tania </a:t>
            </a:r>
            <a:r>
              <a:rPr lang="en-US" dirty="0" err="1" smtClean="0"/>
              <a:t>Arriaga</a:t>
            </a:r>
            <a:endParaRPr lang="en-US" dirty="0" smtClean="0"/>
          </a:p>
          <a:p>
            <a:r>
              <a:rPr lang="en-US" dirty="0" smtClean="0"/>
              <a:t>Yolanda Barba</a:t>
            </a:r>
          </a:p>
          <a:p>
            <a:r>
              <a:rPr lang="en-US" dirty="0" err="1" smtClean="0"/>
              <a:t>Natalia</a:t>
            </a:r>
            <a:r>
              <a:rPr lang="en-US" dirty="0" smtClean="0"/>
              <a:t> Cardoso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s-VE" dirty="0">
                <a:solidFill>
                  <a:srgbClr val="000000"/>
                </a:solidFill>
              </a:rPr>
              <a:t>Características de Aprendizaje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19200"/>
            <a:ext cx="8291512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VE" sz="2800" dirty="0"/>
              <a:t>Se desarrollan de forma dispareja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Se resisten a cambios en el ambiente de aprendizaje y </a:t>
            </a:r>
            <a:r>
              <a:rPr lang="es-VE" sz="2800" dirty="0" smtClean="0"/>
              <a:t>tareas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dificultad con períodos de tiempo no estructurados y cuando se les hace esperar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dificultad con conceptos abstractos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Con frecuencia son impulsivos e inconsistentes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Son muy selectivos con uno o más estímulos sin saber integrarlos en un todo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>
                <a:solidFill>
                  <a:srgbClr val="000000"/>
                </a:solidFill>
              </a:rPr>
              <a:t>Características de Aprendizaje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19200"/>
            <a:ext cx="8569325" cy="4884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VE" sz="2800" dirty="0"/>
              <a:t>Tienen que ser enseñados a elegir, decidir y planificar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Normalmente no son competitivos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Se fían de señales, rutinas aprendidas y personas conocidas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que ser enseñados a imitar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problemas con el foco de atención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que aprender estrategias para resolver problemas en una situación específica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s-VE" dirty="0">
                <a:solidFill>
                  <a:srgbClr val="000000"/>
                </a:solidFill>
              </a:rPr>
              <a:t>Areas Fuertes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VE" dirty="0" smtClean="0"/>
              <a:t>Perseverancia</a:t>
            </a:r>
          </a:p>
          <a:p>
            <a:r>
              <a:rPr lang="es-VE" dirty="0" smtClean="0"/>
              <a:t>Habilidades </a:t>
            </a:r>
            <a:r>
              <a:rPr lang="es-VE" dirty="0"/>
              <a:t>motoras finas y </a:t>
            </a:r>
            <a:r>
              <a:rPr lang="es-VE" dirty="0" smtClean="0"/>
              <a:t>gruesas</a:t>
            </a:r>
          </a:p>
          <a:p>
            <a:r>
              <a:rPr lang="es-VE" dirty="0" smtClean="0"/>
              <a:t>Placer </a:t>
            </a:r>
            <a:r>
              <a:rPr lang="es-VE" dirty="0"/>
              <a:t>en las </a:t>
            </a:r>
            <a:r>
              <a:rPr lang="es-VE" dirty="0" smtClean="0"/>
              <a:t>rutinas</a:t>
            </a:r>
          </a:p>
          <a:p>
            <a:r>
              <a:rPr lang="es-VE" dirty="0" smtClean="0"/>
              <a:t>Buena </a:t>
            </a:r>
            <a:r>
              <a:rPr lang="es-VE" dirty="0"/>
              <a:t>memoria a largo </a:t>
            </a:r>
            <a:r>
              <a:rPr lang="es-VE" dirty="0" smtClean="0"/>
              <a:t>plazo</a:t>
            </a:r>
          </a:p>
          <a:p>
            <a:r>
              <a:rPr lang="es-VE" dirty="0" smtClean="0"/>
              <a:t>Precisión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781800" cy="3095625"/>
          </a:xfrm>
        </p:spPr>
        <p:txBody>
          <a:bodyPr/>
          <a:lstStyle/>
          <a:p>
            <a:r>
              <a:rPr lang="en-US" sz="3600" dirty="0" smtClean="0"/>
              <a:t>¿</a:t>
            </a:r>
            <a:r>
              <a:rPr lang="es-VE" sz="3500" b="1" i="1" dirty="0" smtClean="0"/>
              <a:t>Como podemos manejar el comportamiento de nuestros estudiantes con autismo? </a:t>
            </a:r>
            <a:r>
              <a:rPr lang="es-VE" sz="3500" dirty="0" smtClean="0"/>
              <a:t/>
            </a:r>
            <a:br>
              <a:rPr lang="es-VE" sz="3500" dirty="0" smtClean="0"/>
            </a:br>
            <a:r>
              <a:rPr lang="es-VE" sz="3500" dirty="0" smtClean="0"/>
              <a:t/>
            </a:r>
            <a:br>
              <a:rPr lang="es-VE" sz="3500" dirty="0" smtClean="0"/>
            </a:br>
            <a:r>
              <a:rPr lang="es-VE" sz="3500" dirty="0" smtClean="0"/>
              <a:t>Los </a:t>
            </a:r>
            <a:r>
              <a:rPr lang="es-VE" sz="3500" dirty="0"/>
              <a:t>expertos y </a:t>
            </a:r>
            <a:r>
              <a:rPr lang="es-VE" sz="3500" dirty="0" smtClean="0"/>
              <a:t>las personas con autismo nos </a:t>
            </a:r>
            <a:r>
              <a:rPr lang="es-VE" sz="3500" dirty="0"/>
              <a:t>han dado </a:t>
            </a:r>
            <a:r>
              <a:rPr lang="es-VE" sz="3500" dirty="0" smtClean="0"/>
              <a:t>respuestas y con </a:t>
            </a:r>
            <a:r>
              <a:rPr lang="es-VE" sz="3500" dirty="0"/>
              <a:t>la ayuda de los padres se han logrado avances en</a:t>
            </a:r>
            <a:r>
              <a:rPr lang="es-VE" sz="3500" dirty="0" smtClean="0"/>
              <a:t> como manejar el aprendizaje y comportamiento…</a:t>
            </a:r>
            <a:endParaRPr lang="en-US"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Trabaja en equipo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ES_tradnl" dirty="0" smtClean="0"/>
              <a:t>Trabajen juntos para mantener la estructura y consistentes rutinas  </a:t>
            </a:r>
          </a:p>
          <a:p>
            <a:pPr lvl="1"/>
            <a:r>
              <a:rPr lang="es-ES_tradnl" dirty="0" smtClean="0"/>
              <a:t>Cuando los niños no salen al recreo</a:t>
            </a:r>
          </a:p>
          <a:p>
            <a:pPr lvl="1"/>
            <a:r>
              <a:rPr lang="es-ES_tradnl" dirty="0" smtClean="0"/>
              <a:t>Asambleas</a:t>
            </a:r>
          </a:p>
          <a:p>
            <a:pPr lvl="1"/>
            <a:r>
              <a:rPr lang="es-ES_tradnl" dirty="0" smtClean="0"/>
              <a:t>Maestras substitutas</a:t>
            </a:r>
          </a:p>
          <a:p>
            <a:pPr lvl="1"/>
            <a:r>
              <a:rPr lang="es-ES_tradnl" dirty="0" smtClean="0"/>
              <a:t>Viajes de estudio fuera de la escuela</a:t>
            </a:r>
          </a:p>
          <a:p>
            <a:pPr lvl="1"/>
            <a:r>
              <a:rPr lang="es-ES_tradnl" dirty="0" smtClean="0"/>
              <a:t>Eventos especiales</a:t>
            </a:r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s-ES_tradnl" dirty="0" smtClean="0"/>
              <a:t>Trabaja en equipo </a:t>
            </a:r>
            <a:r>
              <a:rPr lang="es-ES_tradnl" dirty="0" err="1" smtClean="0"/>
              <a:t>cont.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ES_tradnl" dirty="0" smtClean="0"/>
              <a:t>Cuando se producen conductas difíciles de manejar, pregunten al equipo por qué? </a:t>
            </a:r>
          </a:p>
          <a:p>
            <a:pPr lvl="1"/>
            <a:r>
              <a:rPr lang="es-ES_tradnl" dirty="0" smtClean="0"/>
              <a:t>¿Son sus expectativas claras?</a:t>
            </a:r>
          </a:p>
          <a:p>
            <a:pPr lvl="1"/>
            <a:r>
              <a:rPr lang="es-ES_tradnl" dirty="0" smtClean="0"/>
              <a:t>¿Son sus demandas realistas?</a:t>
            </a:r>
          </a:p>
          <a:p>
            <a:pPr lvl="1"/>
            <a:r>
              <a:rPr lang="es-ES_tradnl" dirty="0" smtClean="0"/>
              <a:t>¿El ambiente esta adecuadamente estructurado?</a:t>
            </a:r>
          </a:p>
          <a:p>
            <a:pPr lvl="1"/>
            <a:r>
              <a:rPr lang="es-ES_tradnl" dirty="0" smtClean="0"/>
              <a:t>¿Tiene en marcha estrategias para aumentar la previsibilidad, sobre todo para las transiciones?  </a:t>
            </a:r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s-ES_tradnl" dirty="0" smtClean="0"/>
              <a:t>Trabaja en equipo </a:t>
            </a:r>
            <a:r>
              <a:rPr lang="es-ES_tradnl" dirty="0" err="1" smtClean="0"/>
              <a:t>cont.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ES_tradnl" dirty="0" smtClean="0"/>
              <a:t>Estudiantes con autismo podrían tener muchos miembros de equipo, utilícenlos todos! </a:t>
            </a:r>
          </a:p>
          <a:p>
            <a:pPr lvl="1"/>
            <a:r>
              <a:rPr lang="es-ES_tradnl" dirty="0" smtClean="0"/>
              <a:t>Los padres</a:t>
            </a:r>
          </a:p>
          <a:p>
            <a:pPr lvl="1"/>
            <a:r>
              <a:rPr lang="es-ES_tradnl" dirty="0" smtClean="0"/>
              <a:t>La psicóloga</a:t>
            </a:r>
          </a:p>
          <a:p>
            <a:pPr lvl="1"/>
            <a:r>
              <a:rPr lang="es-ES_tradnl" dirty="0" smtClean="0"/>
              <a:t>La trabajadora social</a:t>
            </a:r>
          </a:p>
          <a:p>
            <a:pPr lvl="1"/>
            <a:r>
              <a:rPr lang="es-ES_tradnl" dirty="0" smtClean="0"/>
              <a:t>La maestra de comunicación</a:t>
            </a:r>
          </a:p>
          <a:p>
            <a:pPr lvl="1"/>
            <a:r>
              <a:rPr lang="es-ES_tradnl" dirty="0" smtClean="0"/>
              <a:t>Las maestras</a:t>
            </a:r>
          </a:p>
          <a:p>
            <a:pPr lvl="1"/>
            <a:r>
              <a:rPr lang="es-ES_tradnl" dirty="0" smtClean="0"/>
              <a:t>El maestro de educación física</a:t>
            </a:r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900" dirty="0" smtClean="0"/>
              <a:t>2. </a:t>
            </a:r>
            <a:r>
              <a:rPr lang="es-ES" sz="3900" dirty="0" smtClean="0"/>
              <a:t>Sea un detective del comportamiento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s-ES_tradnl" dirty="0" smtClean="0"/>
              <a:t>Recuerden que cada comportamiento es una forma de comunicación (aunque no se utilice ninguna palabra)</a:t>
            </a:r>
          </a:p>
          <a:p>
            <a:r>
              <a:rPr lang="es-ES" dirty="0" smtClean="0"/>
              <a:t>Cual es la motivación y la función del comportamiento?</a:t>
            </a:r>
          </a:p>
          <a:p>
            <a:pPr lvl="1"/>
            <a:r>
              <a:rPr lang="es-ES" dirty="0" smtClean="0"/>
              <a:t>El alumno quiere atencion de la maestra?</a:t>
            </a:r>
          </a:p>
          <a:p>
            <a:pPr lvl="1"/>
            <a:r>
              <a:rPr lang="es-ES" dirty="0" smtClean="0"/>
              <a:t>Se quiere escapar para no hacer trabajo en la clase? </a:t>
            </a:r>
          </a:p>
          <a:p>
            <a:pPr lvl="1"/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Situaciones Especificas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Problema	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Regulación de las emociones</a:t>
            </a:r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Estrategias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s-ES_tradnl" dirty="0" smtClean="0"/>
              <a:t>Ensenar las emociones, ensenar con imágenes, practica, y modelaje</a:t>
            </a:r>
          </a:p>
          <a:p>
            <a:pPr lvl="1"/>
            <a:r>
              <a:rPr lang="es-ES_tradnl" dirty="0" smtClean="0"/>
              <a:t>Ensenar como escuchar</a:t>
            </a:r>
          </a:p>
          <a:p>
            <a:pPr lvl="1"/>
            <a:r>
              <a:rPr lang="es-ES_tradnl" dirty="0" smtClean="0"/>
              <a:t>Crear un espacio de tranquilidad</a:t>
            </a:r>
          </a:p>
          <a:p>
            <a:pPr lvl="1"/>
            <a:r>
              <a:rPr lang="es-ES_tradnl" dirty="0" smtClean="0"/>
              <a:t>Juega canciones relajantes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00"/>
            <a:ext cx="29718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Situaciones Especificas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Problema	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Dificultades sensoriales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Estrategias 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s-ES" dirty="0" smtClean="0"/>
              <a:t>Dar oportunidades de movimientos/ejercicios breves antes de comenzar una nueva actividad</a:t>
            </a:r>
          </a:p>
          <a:p>
            <a:pPr lvl="1"/>
            <a:r>
              <a:rPr lang="es-ES" dirty="0" smtClean="0"/>
              <a:t>Permitir los materiales sensoriales durante las actividades cuando sea posible (Aprenden mejor cuando escuchan, lo ven, y lo hacen)</a:t>
            </a:r>
          </a:p>
          <a:p>
            <a:pPr lvl="1"/>
            <a:r>
              <a:rPr lang="es-ES" dirty="0" smtClean="0"/>
              <a:t>Permitir que los estudiantes mantengan sus manos ocupadas para relajar o descansar</a:t>
            </a:r>
            <a:endParaRPr lang="es-ES_tradnl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53000"/>
            <a:ext cx="1628588" cy="138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65" y="4800600"/>
            <a:ext cx="211393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19400"/>
            <a:ext cx="2152650" cy="1611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52400"/>
            <a:ext cx="8321675" cy="1295400"/>
          </a:xfrm>
        </p:spPr>
        <p:txBody>
          <a:bodyPr>
            <a:normAutofit fontScale="90000"/>
          </a:bodyPr>
          <a:lstStyle/>
          <a:p>
            <a:r>
              <a:rPr lang="es-VE" dirty="0">
                <a:solidFill>
                  <a:srgbClr val="000000"/>
                </a:solidFill>
              </a:rPr>
              <a:t>Los Trastornos del Espectro Autista tienen origen orgánico y multicausal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29088"/>
          </a:xfrm>
        </p:spPr>
        <p:txBody>
          <a:bodyPr/>
          <a:lstStyle/>
          <a:p>
            <a:r>
              <a:rPr lang="es-VE" sz="2800" dirty="0" smtClean="0"/>
              <a:t>Predisposición </a:t>
            </a:r>
            <a:r>
              <a:rPr lang="es-VE" sz="2800" dirty="0"/>
              <a:t>genética</a:t>
            </a:r>
          </a:p>
          <a:p>
            <a:pPr>
              <a:buNone/>
            </a:pPr>
            <a:endParaRPr lang="es-VE" sz="2800" dirty="0"/>
          </a:p>
          <a:p>
            <a:r>
              <a:rPr lang="es-VE" sz="2800" dirty="0"/>
              <a:t>Disfunción inmunológica</a:t>
            </a:r>
          </a:p>
          <a:p>
            <a:pPr>
              <a:buNone/>
            </a:pPr>
            <a:endParaRPr lang="es-VE" sz="2800" dirty="0"/>
          </a:p>
          <a:p>
            <a:r>
              <a:rPr lang="es-VE" sz="2800" dirty="0"/>
              <a:t>Contaminación ambiental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La Comunicación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Hable despacio</a:t>
            </a:r>
          </a:p>
          <a:p>
            <a:r>
              <a:rPr lang="es-ES_tradnl" sz="2800" dirty="0" smtClean="0"/>
              <a:t>Menos lenguaje y mas visuales y </a:t>
            </a:r>
            <a:r>
              <a:rPr lang="es-ES_tradnl" sz="2800" dirty="0" err="1" smtClean="0"/>
              <a:t>manipulativos</a:t>
            </a:r>
            <a:r>
              <a:rPr lang="es-ES_tradnl" sz="2800" dirty="0" smtClean="0"/>
              <a:t> es mejor</a:t>
            </a:r>
          </a:p>
          <a:p>
            <a:r>
              <a:rPr lang="es-ES_tradnl" sz="2800" dirty="0" smtClean="0"/>
              <a:t>Utilizar lenguaje breve y directo</a:t>
            </a:r>
          </a:p>
          <a:p>
            <a:r>
              <a:rPr lang="es-ES_tradnl" sz="2800" dirty="0" smtClean="0"/>
              <a:t>Sea concreta y especifica cuando haga una demanda </a:t>
            </a:r>
          </a:p>
          <a:p>
            <a:r>
              <a:rPr lang="es-ES_tradnl" sz="2800" dirty="0" smtClean="0"/>
              <a:t>Asegúrese de que tiene la atención del estudiante y comprueba la comprensión</a:t>
            </a:r>
          </a:p>
          <a:p>
            <a:r>
              <a:rPr lang="es-ES_tradnl" sz="2800" dirty="0" smtClean="0"/>
              <a:t>De instrucciones de varias maneras</a:t>
            </a:r>
          </a:p>
          <a:p>
            <a:r>
              <a:rPr lang="es-ES_tradnl" sz="2800" dirty="0" smtClean="0"/>
              <a:t>Para empezar el sistema de comunicación con sus alumnos no verbales, empiece </a:t>
            </a:r>
            <a:r>
              <a:rPr lang="es-ES_tradnl" sz="2800" dirty="0" err="1" smtClean="0"/>
              <a:t>comunicandose</a:t>
            </a:r>
            <a:r>
              <a:rPr lang="es-ES_tradnl" sz="2800" dirty="0" smtClean="0"/>
              <a:t> con imágenes (no verbal)</a:t>
            </a:r>
          </a:p>
          <a:p>
            <a:endParaRPr lang="es-ES_tradnl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_tradnl" dirty="0" smtClean="0"/>
              <a:t>4. Las Indicaciones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143000"/>
            <a:ext cx="8739188" cy="5410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err="1" smtClean="0">
                <a:ea typeface="+mn-ea"/>
                <a:cs typeface="+mn-cs"/>
              </a:rPr>
              <a:t>Evalue</a:t>
            </a:r>
            <a:r>
              <a:rPr lang="es-ES_tradnl" dirty="0" smtClean="0">
                <a:ea typeface="+mn-ea"/>
                <a:cs typeface="+mn-cs"/>
              </a:rPr>
              <a:t> el éxito de sus indicaciones (tome datos) y gradualmente desvanezca poco a poco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_tradnl" dirty="0" smtClean="0">
                <a:ea typeface="+mn-ea"/>
              </a:rPr>
              <a:t>Gestos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Apuntando hacia donde debe de ir el estudiante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Colocando su dedo en frente de su boca en </a:t>
            </a:r>
            <a:r>
              <a:rPr lang="es-ES_tradnl" dirty="0" err="1" smtClean="0">
                <a:ea typeface="+mn-ea"/>
              </a:rPr>
              <a:t>senal</a:t>
            </a:r>
            <a:r>
              <a:rPr lang="es-ES_tradnl" dirty="0" smtClean="0">
                <a:ea typeface="+mn-ea"/>
              </a:rPr>
              <a:t> de silencio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Apuntando para dirigir la </a:t>
            </a:r>
            <a:r>
              <a:rPr lang="es-ES_tradnl" dirty="0" err="1" smtClean="0">
                <a:ea typeface="+mn-ea"/>
              </a:rPr>
              <a:t>atencion</a:t>
            </a:r>
            <a:endParaRPr lang="es-ES_tradnl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_tradnl" dirty="0" smtClean="0">
                <a:ea typeface="+mn-ea"/>
              </a:rPr>
              <a:t>Verbal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Recordatorios: “Escriban su nombre en la hoja de papel”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Imitativo: Repitan </a:t>
            </a:r>
            <a:r>
              <a:rPr lang="es-ES_tradnl" dirty="0" err="1" smtClean="0">
                <a:ea typeface="+mn-ea"/>
              </a:rPr>
              <a:t>despues</a:t>
            </a:r>
            <a:r>
              <a:rPr lang="es-ES_tradnl" dirty="0" smtClean="0">
                <a:ea typeface="+mn-ea"/>
              </a:rPr>
              <a:t> de mi “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Pistas: “Empieza con la B”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_tradnl" dirty="0" smtClean="0">
                <a:ea typeface="+mn-ea"/>
              </a:rPr>
              <a:t>Visual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Poniendo el horario sobre el escritorio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</a:rPr>
              <a:t>Cronometro Visual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Situaciones Especificas</a:t>
            </a:r>
          </a:p>
        </p:txBody>
      </p:sp>
      <p:sp>
        <p:nvSpPr>
          <p:cNvPr id="19459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Problema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smtClean="0"/>
              <a:t>Dificultades de Comportamiento</a:t>
            </a:r>
          </a:p>
          <a:p>
            <a:endParaRPr lang="es-ES_tradnl" smtClean="0"/>
          </a:p>
        </p:txBody>
      </p:sp>
      <p:sp>
        <p:nvSpPr>
          <p:cNvPr id="1946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smtClean="0"/>
              <a:t>Estrategias</a:t>
            </a:r>
          </a:p>
        </p:txBody>
      </p:sp>
      <p:sp>
        <p:nvSpPr>
          <p:cNvPr id="1946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smtClean="0"/>
              <a:t>Dar opciones</a:t>
            </a:r>
          </a:p>
          <a:p>
            <a:r>
              <a:rPr lang="es-ES_tradnl" smtClean="0"/>
              <a:t>Definir rutinas</a:t>
            </a:r>
          </a:p>
          <a:p>
            <a:r>
              <a:rPr lang="es-ES_tradnl" smtClean="0"/>
              <a:t>Reforzamiento diferencial</a:t>
            </a:r>
          </a:p>
          <a:p>
            <a:r>
              <a:rPr lang="es-ES_tradnl" smtClean="0"/>
              <a:t>Espacio para calmarse</a:t>
            </a:r>
          </a:p>
          <a:p>
            <a:r>
              <a:rPr lang="es-ES_tradnl" smtClean="0"/>
              <a:t>Tira de Fichas</a:t>
            </a:r>
          </a:p>
        </p:txBody>
      </p:sp>
      <p:pic>
        <p:nvPicPr>
          <p:cNvPr id="1946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4606925"/>
            <a:ext cx="67119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Situaciones Especificas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Problema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  <a:cs typeface="+mn-cs"/>
              </a:rPr>
              <a:t>Siguiendo las indicaciones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marL="457200" indent="-45720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s-ES_tradnl" i="1" dirty="0" smtClean="0">
                <a:latin typeface="Papyrus"/>
                <a:ea typeface="+mn-ea"/>
                <a:cs typeface="Papyrus"/>
              </a:rPr>
              <a:t>Abran sus cuadernos a la pagina 20</a:t>
            </a:r>
          </a:p>
          <a:p>
            <a:pPr marL="457200" indent="-45720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s-ES_tradnl" i="1" dirty="0" smtClean="0">
                <a:latin typeface="Papyrus"/>
                <a:ea typeface="+mn-ea"/>
                <a:cs typeface="Papyrus"/>
              </a:rPr>
              <a:t>Escriban su nombre/</a:t>
            </a:r>
            <a:r>
              <a:rPr lang="es-ES_tradnl" i="1" dirty="0" err="1" smtClean="0">
                <a:latin typeface="Papyrus"/>
                <a:ea typeface="+mn-ea"/>
                <a:cs typeface="Papyrus"/>
              </a:rPr>
              <a:t>numeros</a:t>
            </a:r>
            <a:r>
              <a:rPr lang="es-ES_tradnl" i="1" dirty="0" smtClean="0">
                <a:latin typeface="Papyrus"/>
                <a:ea typeface="+mn-ea"/>
                <a:cs typeface="Papyrus"/>
              </a:rPr>
              <a:t> diez veces</a:t>
            </a:r>
          </a:p>
          <a:p>
            <a:pPr marL="457200" indent="-45720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s-ES_tradnl" i="1" dirty="0" smtClean="0">
                <a:latin typeface="Papyrus"/>
                <a:ea typeface="+mn-ea"/>
                <a:cs typeface="Papyrus"/>
              </a:rPr>
              <a:t>Practiquen sus sumas y restas</a:t>
            </a:r>
          </a:p>
          <a:p>
            <a:pPr marL="457200" indent="-45720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s-ES_tradnl" i="1" dirty="0" smtClean="0">
                <a:latin typeface="Papyrus"/>
                <a:ea typeface="+mn-ea"/>
                <a:cs typeface="Papyrus"/>
              </a:rPr>
              <a:t>Discutan sus resultados con el </a:t>
            </a:r>
            <a:r>
              <a:rPr lang="es-ES_tradnl" i="1" dirty="0" err="1" smtClean="0">
                <a:latin typeface="Papyrus"/>
                <a:ea typeface="+mn-ea"/>
                <a:cs typeface="Papyrus"/>
              </a:rPr>
              <a:t>companero</a:t>
            </a:r>
            <a:r>
              <a:rPr lang="es-ES_tradnl" i="1" dirty="0" smtClean="0">
                <a:latin typeface="Papyrus"/>
                <a:ea typeface="+mn-ea"/>
                <a:cs typeface="Papyrus"/>
              </a:rPr>
              <a:t> a la derecha</a:t>
            </a:r>
          </a:p>
          <a:p>
            <a:pPr marL="457200" indent="-457200" fontAlgn="auto">
              <a:spcAft>
                <a:spcPts val="0"/>
              </a:spcAft>
              <a:buFont typeface="Arial"/>
              <a:buAutoNum type="arabicPeriod"/>
              <a:defRPr/>
            </a:pPr>
            <a:endParaRPr lang="es-ES_tradnl" dirty="0" smtClean="0">
              <a:latin typeface="Papyrus"/>
              <a:ea typeface="+mn-ea"/>
              <a:cs typeface="Papyrus"/>
            </a:endParaRPr>
          </a:p>
          <a:p>
            <a:pPr marL="457200" indent="-457200" fontAlgn="auto">
              <a:spcAft>
                <a:spcPts val="0"/>
              </a:spcAft>
              <a:buFont typeface="Arial"/>
              <a:buAutoNum type="arabicPeriod"/>
              <a:defRPr/>
            </a:pPr>
            <a:endParaRPr lang="es-ES_tradnl" dirty="0" smtClean="0">
              <a:latin typeface="Papyrus"/>
              <a:ea typeface="+mn-ea"/>
              <a:cs typeface="Papyrus"/>
            </a:endParaRPr>
          </a:p>
        </p:txBody>
      </p:sp>
      <p:sp>
        <p:nvSpPr>
          <p:cNvPr id="21509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smtClean="0"/>
              <a:t>Estrategias</a:t>
            </a:r>
          </a:p>
        </p:txBody>
      </p:sp>
      <p:sp>
        <p:nvSpPr>
          <p:cNvPr id="2151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smtClean="0"/>
              <a:t>Revise/Compruebe las instrucciones</a:t>
            </a:r>
          </a:p>
          <a:p>
            <a:r>
              <a:rPr lang="es-ES_tradnl" smtClean="0"/>
              <a:t>Coloque las instrucciones al frente de la clase</a:t>
            </a:r>
          </a:p>
          <a:p>
            <a:r>
              <a:rPr lang="es-ES_tradnl" smtClean="0"/>
              <a:t>Provee instrucciones escrita con imagenes a indicaciones orales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5. La Estructura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ES_tradnl" dirty="0" smtClean="0"/>
              <a:t>Organice el medio ambiente con limites claros</a:t>
            </a:r>
          </a:p>
          <a:p>
            <a:r>
              <a:rPr lang="es-ES_tradnl" dirty="0" smtClean="0"/>
              <a:t>Desminuya las distracciones</a:t>
            </a:r>
          </a:p>
          <a:p>
            <a:r>
              <a:rPr lang="es-ES_tradnl" dirty="0" smtClean="0"/>
              <a:t>Sea consistente en el manejo del </a:t>
            </a:r>
            <a:r>
              <a:rPr lang="es-ES_tradnl" dirty="0" err="1" smtClean="0"/>
              <a:t>salon</a:t>
            </a:r>
            <a:endParaRPr lang="es-ES_tradnl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Situaciones Especificas</a:t>
            </a:r>
          </a:p>
        </p:txBody>
      </p:sp>
      <p:sp>
        <p:nvSpPr>
          <p:cNvPr id="23555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Problema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smtClean="0"/>
              <a:t>Navegando el dia o la clase</a:t>
            </a:r>
          </a:p>
        </p:txBody>
      </p:sp>
      <p:sp>
        <p:nvSpPr>
          <p:cNvPr id="2355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smtClean="0"/>
              <a:t>Estrategias</a:t>
            </a:r>
          </a:p>
        </p:txBody>
      </p:sp>
      <p:sp>
        <p:nvSpPr>
          <p:cNvPr id="2355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smtClean="0"/>
              <a:t>Colocar un horario en cada salon (visual)</a:t>
            </a:r>
          </a:p>
          <a:p>
            <a:endParaRPr lang="es-ES_tradnl" smtClean="0"/>
          </a:p>
        </p:txBody>
      </p:sp>
      <p:pic>
        <p:nvPicPr>
          <p:cNvPr id="2355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3438525"/>
            <a:ext cx="24003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84488"/>
            <a:ext cx="238601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4832350"/>
            <a:ext cx="277653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3888" y="228600"/>
            <a:ext cx="8229600" cy="914400"/>
          </a:xfrm>
        </p:spPr>
        <p:txBody>
          <a:bodyPr/>
          <a:lstStyle/>
          <a:p>
            <a:r>
              <a:rPr lang="es-ES_tradnl" dirty="0" smtClean="0"/>
              <a:t>Apoyos Visuales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43000"/>
            <a:ext cx="4244975" cy="4983163"/>
          </a:xfrm>
        </p:spPr>
        <p:txBody>
          <a:bodyPr/>
          <a:lstStyle/>
          <a:p>
            <a:r>
              <a:rPr lang="es-ES_tradnl" dirty="0" smtClean="0"/>
              <a:t>Tiras para una Tarea de </a:t>
            </a:r>
            <a:r>
              <a:rPr lang="es-ES_tradnl" dirty="0" err="1" smtClean="0"/>
              <a:t>Analisis</a:t>
            </a:r>
            <a:endParaRPr lang="es-ES_tradnl" dirty="0" smtClean="0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648200" cy="4983163"/>
          </a:xfrm>
        </p:spPr>
        <p:txBody>
          <a:bodyPr/>
          <a:lstStyle/>
          <a:p>
            <a:r>
              <a:rPr lang="es-ES_tradnl" smtClean="0"/>
              <a:t>Tablas de Opciones</a:t>
            </a:r>
          </a:p>
          <a:p>
            <a:pPr algn="ctr">
              <a:buFont typeface="Arial" pitchFamily="27" charset="0"/>
              <a:buNone/>
            </a:pPr>
            <a:r>
              <a:rPr lang="es-ES_tradnl" b="1" smtClean="0"/>
              <a:t>Yo quiero…</a:t>
            </a:r>
          </a:p>
          <a:p>
            <a:pPr>
              <a:buFont typeface="Arial" pitchFamily="27" charset="0"/>
              <a:buNone/>
            </a:pPr>
            <a:endParaRPr lang="es-ES_tradnl" b="1" smtClean="0"/>
          </a:p>
          <a:p>
            <a:pPr>
              <a:buFont typeface="Arial" pitchFamily="27" charset="0"/>
              <a:buNone/>
            </a:pPr>
            <a:endParaRPr lang="es-ES_tradnl" b="1" smtClean="0"/>
          </a:p>
          <a:p>
            <a:pPr>
              <a:buFont typeface="Arial" pitchFamily="27" charset="0"/>
              <a:buNone/>
            </a:pPr>
            <a:endParaRPr lang="es-ES_tradnl" b="1" smtClean="0"/>
          </a:p>
          <a:p>
            <a:pPr>
              <a:buFont typeface="Arial" pitchFamily="27" charset="0"/>
              <a:buNone/>
            </a:pPr>
            <a:endParaRPr lang="es-ES_tradnl" b="1" smtClean="0"/>
          </a:p>
          <a:p>
            <a:r>
              <a:rPr lang="es-ES_tradnl" smtClean="0"/>
              <a:t>Tablas de Primero/Despues</a:t>
            </a:r>
          </a:p>
          <a:p>
            <a:pPr algn="ctr">
              <a:buFont typeface="Arial" pitchFamily="27" charset="0"/>
              <a:buNone/>
            </a:pPr>
            <a:r>
              <a:rPr lang="es-ES_tradnl" b="1" smtClean="0"/>
              <a:t>   Primero       Despues</a:t>
            </a:r>
          </a:p>
        </p:txBody>
      </p:sp>
      <p:pic>
        <p:nvPicPr>
          <p:cNvPr id="24581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2260600"/>
            <a:ext cx="34353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5260975"/>
            <a:ext cx="36814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Picture 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3988" y="2338388"/>
            <a:ext cx="33337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Consejos Adicionales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ES_tradnl" dirty="0" smtClean="0"/>
              <a:t>Provea visuales para cada trabajo</a:t>
            </a:r>
          </a:p>
          <a:p>
            <a:r>
              <a:rPr lang="es-ES_tradnl" dirty="0" smtClean="0"/>
              <a:t>Provea </a:t>
            </a:r>
            <a:r>
              <a:rPr lang="es-ES_tradnl" dirty="0" err="1" smtClean="0"/>
              <a:t>manipulativos</a:t>
            </a:r>
            <a:r>
              <a:rPr lang="es-ES_tradnl" dirty="0" smtClean="0"/>
              <a:t> para cada trabajo</a:t>
            </a:r>
          </a:p>
          <a:p>
            <a:r>
              <a:rPr lang="es-ES_tradnl" dirty="0" smtClean="0"/>
              <a:t>Provea ejemplos para cada trabajo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5675" y="3556000"/>
            <a:ext cx="2368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46513"/>
            <a:ext cx="25384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450" y="3535363"/>
            <a:ext cx="176053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Habilidades Sociales 	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Instrucción de habilidades sociales a través</a:t>
            </a:r>
            <a:r>
              <a:rPr lang="en-US" dirty="0" smtClean="0"/>
              <a:t>…</a:t>
            </a:r>
            <a:endParaRPr lang="es-ES_tradnl" dirty="0" smtClean="0"/>
          </a:p>
          <a:p>
            <a:pPr lvl="1"/>
            <a:r>
              <a:rPr lang="es-ES_tradnl" dirty="0" smtClean="0"/>
              <a:t>Ayuda para dar perspectiva sobre los pensamientos, emociones, y comportamientos de los demás</a:t>
            </a:r>
          </a:p>
          <a:p>
            <a:pPr lvl="1"/>
            <a:r>
              <a:rPr lang="es-ES_tradnl" dirty="0" smtClean="0"/>
              <a:t>Ayuda a predecir las acciones de otros</a:t>
            </a:r>
          </a:p>
          <a:p>
            <a:pPr lvl="1"/>
            <a:r>
              <a:rPr lang="es-ES_tradnl" dirty="0" smtClean="0"/>
              <a:t>A encontrar motivadores y la función que sirven</a:t>
            </a:r>
          </a:p>
          <a:p>
            <a:r>
              <a:rPr lang="es-ES_tradnl" dirty="0" smtClean="0"/>
              <a:t>Piense en utilizar</a:t>
            </a:r>
          </a:p>
          <a:p>
            <a:pPr lvl="1"/>
            <a:r>
              <a:rPr lang="es-ES_tradnl" dirty="0" smtClean="0"/>
              <a:t>Modelaje en vivo</a:t>
            </a:r>
          </a:p>
          <a:p>
            <a:pPr lvl="1"/>
            <a:r>
              <a:rPr lang="es-ES_tradnl" dirty="0" smtClean="0"/>
              <a:t>Modelaje en video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book.gif"/>
          <p:cNvPicPr>
            <a:picLocks noChangeAspect="1"/>
          </p:cNvPicPr>
          <p:nvPr/>
        </p:nvPicPr>
        <p:blipFill>
          <a:blip r:embed="rId3">
            <a:alphaModFix amt="39000"/>
          </a:blip>
          <a:srcRect/>
          <a:stretch>
            <a:fillRect/>
          </a:stretch>
        </p:blipFill>
        <p:spPr bwMode="auto">
          <a:xfrm>
            <a:off x="4709160" y="205740"/>
            <a:ext cx="4137660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s-ES_tradnl" sz="4600" b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¿Que son Historias Sociales?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5764" y="1783080"/>
            <a:ext cx="8281036" cy="48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Son historias cortas (20–150 palabras)</a:t>
            </a:r>
            <a:endParaRPr lang="es-ES_tradnl" sz="2200" dirty="0" smtClean="0">
              <a:latin typeface="Calibri"/>
              <a:cs typeface="Calibri"/>
            </a:endParaRPr>
          </a:p>
          <a:p>
            <a:pPr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Informan al estúdiate sobre una situación social relevante a él/ella</a:t>
            </a:r>
            <a:endParaRPr lang="es-ES_tradnl" sz="2200" dirty="0" smtClean="0">
              <a:latin typeface="Calibri"/>
              <a:cs typeface="Calibri"/>
            </a:endParaRPr>
          </a:p>
          <a:p>
            <a:pPr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Se enfocan en situaciones sociales donde el/la estudiante esta teniendo dificultades</a:t>
            </a:r>
            <a:endParaRPr lang="es-ES_tradnl" sz="2200" dirty="0" smtClean="0">
              <a:latin typeface="Calibri"/>
              <a:cs typeface="Calibri"/>
            </a:endParaRPr>
          </a:p>
          <a:p>
            <a:pPr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Las historias sociales se pueden producir fácilmente</a:t>
            </a:r>
            <a:endParaRPr lang="es-ES_tradnl" sz="2200" dirty="0" smtClean="0">
              <a:latin typeface="Calibri"/>
              <a:cs typeface="Calibri"/>
            </a:endParaRPr>
          </a:p>
          <a:p>
            <a:pPr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Además se pueden compartir con otras personas que interactúan con el niño diariamente (familiares, maestros, etc.)</a:t>
            </a:r>
            <a:endParaRPr lang="es-ES_tradnl" sz="2200" dirty="0" smtClean="0">
              <a:latin typeface="Calibri"/>
              <a:cs typeface="Calibri"/>
            </a:endParaRPr>
          </a:p>
          <a:p>
            <a:pPr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Las historias sociales se basan en situaciones de la vida real, así que no se requieren esfuerzos adicionales para  generalizar estas habilidades sociales adquiridas   </a:t>
            </a:r>
            <a:endParaRPr lang="es-ES_tradnl" sz="2200" dirty="0" smtClean="0">
              <a:latin typeface="Calibri"/>
              <a:cs typeface="Calibri"/>
            </a:endParaRPr>
          </a:p>
          <a:p>
            <a:pPr algn="ctr">
              <a:lnSpc>
                <a:spcPct val="95000"/>
              </a:lnSpc>
              <a:spcAft>
                <a:spcPts val="1080"/>
              </a:spcAft>
            </a:pPr>
            <a:r>
              <a:rPr lang="es-ES_tradnl" sz="2200" dirty="0" smtClean="0">
                <a:solidFill>
                  <a:srgbClr val="000000"/>
                </a:solidFill>
                <a:latin typeface="Calibri"/>
                <a:cs typeface="Calibri"/>
              </a:rPr>
              <a:t> (Smith, 2001)</a:t>
            </a:r>
            <a:endParaRPr lang="es-ES_tradnl" sz="2200" dirty="0" smtClean="0">
              <a:latin typeface="Calibri"/>
              <a:cs typeface="Calibri"/>
            </a:endParaRPr>
          </a:p>
          <a:p>
            <a:pPr>
              <a:lnSpc>
                <a:spcPct val="95000"/>
              </a:lnSpc>
            </a:pP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72450" cy="990600"/>
          </a:xfrm>
        </p:spPr>
        <p:txBody>
          <a:bodyPr/>
          <a:lstStyle/>
          <a:p>
            <a:r>
              <a:rPr lang="es-VE" dirty="0">
                <a:solidFill>
                  <a:srgbClr val="000000"/>
                </a:solidFill>
              </a:rPr>
              <a:t>Desviaciones del Desarrollo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VE" sz="2800" dirty="0"/>
              <a:t>Lenguaje y comunicación </a:t>
            </a:r>
          </a:p>
          <a:p>
            <a:endParaRPr lang="es-VE" sz="2800" dirty="0"/>
          </a:p>
          <a:p>
            <a:r>
              <a:rPr lang="es-VE" sz="2800" dirty="0"/>
              <a:t>Social</a:t>
            </a:r>
          </a:p>
          <a:p>
            <a:endParaRPr lang="es-VE" sz="2800" dirty="0"/>
          </a:p>
          <a:p>
            <a:r>
              <a:rPr lang="es-VE" sz="2800" dirty="0"/>
              <a:t>Apego a rutinas</a:t>
            </a:r>
          </a:p>
          <a:p>
            <a:endParaRPr lang="es-VE" sz="2800" dirty="0"/>
          </a:p>
          <a:p>
            <a:r>
              <a:rPr lang="es-VE" sz="2800" dirty="0"/>
              <a:t>Limitados Intereses</a:t>
            </a:r>
          </a:p>
          <a:p>
            <a:endParaRPr lang="es-VE" sz="2800" dirty="0"/>
          </a:p>
          <a:p>
            <a:r>
              <a:rPr lang="es-VE" sz="2800" dirty="0"/>
              <a:t>Sensorial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360px-Open_book_01.svg.pn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218599" y="270035"/>
            <a:ext cx="8692515" cy="1110138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s-ES_tradnl" sz="3600" b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¿Cuándo se pueden usar </a:t>
            </a:r>
            <a:r>
              <a:rPr lang="es-ES_tradnl" sz="3600" b="1" dirty="0" smtClean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las </a:t>
            </a:r>
            <a:r>
              <a:rPr lang="es-ES_tradnl" sz="3600" b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historias sociales?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idx="1"/>
          </p:nvPr>
        </p:nvSpPr>
        <p:spPr>
          <a:xfrm>
            <a:off x="222885" y="2011680"/>
            <a:ext cx="8692515" cy="450342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Aft>
                <a:spcPts val="2160"/>
              </a:spcAft>
              <a:buClr>
                <a:srgbClr val="000000"/>
              </a:buClr>
              <a:buFontTx/>
              <a:buChar char="•"/>
            </a:pPr>
            <a:r>
              <a:rPr lang="es-ES_tradnl" sz="2900" dirty="0">
                <a:solidFill>
                  <a:srgbClr val="000000"/>
                </a:solidFill>
                <a:latin typeface="Calibri"/>
                <a:cs typeface="Calibri"/>
              </a:rPr>
              <a:t>Cuando quieres enseñar a los niños a entender situaciones sociales</a:t>
            </a:r>
            <a:endParaRPr lang="es-ES_tradnl" sz="2900" dirty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2160"/>
              </a:spcAft>
              <a:buClr>
                <a:srgbClr val="000000"/>
              </a:buClr>
              <a:buFontTx/>
              <a:buChar char="•"/>
            </a:pPr>
            <a:r>
              <a:rPr lang="es-ES_tradnl" sz="2900" dirty="0">
                <a:solidFill>
                  <a:srgbClr val="000000"/>
                </a:solidFill>
                <a:latin typeface="Calibri"/>
                <a:cs typeface="Calibri"/>
              </a:rPr>
              <a:t>Cuando hay una situación social especifica donde el estudiante tiene dificultades</a:t>
            </a:r>
            <a:endParaRPr lang="es-ES_tradnl" sz="2900" dirty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2160"/>
              </a:spcAft>
              <a:buClr>
                <a:srgbClr val="000000"/>
              </a:buClr>
              <a:buFontTx/>
              <a:buChar char="•"/>
            </a:pPr>
            <a:r>
              <a:rPr lang="es-ES_tradnl" sz="2900" dirty="0">
                <a:solidFill>
                  <a:srgbClr val="000000"/>
                </a:solidFill>
                <a:latin typeface="Calibri"/>
                <a:cs typeface="Calibri"/>
              </a:rPr>
              <a:t>Cuando quieres explicar las reacciones de otras personas en situaciones sociales</a:t>
            </a:r>
            <a:endParaRPr lang="es-ES_tradnl" sz="2900" dirty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2160"/>
              </a:spcAft>
              <a:buClr>
                <a:srgbClr val="000000"/>
              </a:buClr>
              <a:buFontTx/>
              <a:buChar char="•"/>
            </a:pPr>
            <a:r>
              <a:rPr lang="es-ES_tradnl" sz="2900" dirty="0">
                <a:solidFill>
                  <a:srgbClr val="000000"/>
                </a:solidFill>
                <a:latin typeface="Calibri"/>
                <a:cs typeface="Calibri"/>
              </a:rPr>
              <a:t>Cuando quieres </a:t>
            </a:r>
            <a:r>
              <a:rPr lang="es-ES_tradnl" sz="2900" dirty="0" smtClean="0">
                <a:solidFill>
                  <a:srgbClr val="000000"/>
                </a:solidFill>
                <a:latin typeface="Calibri"/>
                <a:cs typeface="Calibri"/>
              </a:rPr>
              <a:t>ense</a:t>
            </a:r>
            <a:r>
              <a:rPr lang="es-ES_tradnl" sz="2900" dirty="0">
                <a:solidFill>
                  <a:srgbClr val="000000"/>
                </a:solidFill>
                <a:cs typeface="Calibri"/>
              </a:rPr>
              <a:t>ñ</a:t>
            </a:r>
            <a:r>
              <a:rPr lang="es-ES_tradnl" sz="2900" dirty="0" smtClean="0">
                <a:solidFill>
                  <a:srgbClr val="000000"/>
                </a:solidFill>
                <a:latin typeface="Calibri"/>
                <a:cs typeface="Calibri"/>
              </a:rPr>
              <a:t>ar </a:t>
            </a:r>
            <a:r>
              <a:rPr lang="es-ES_tradnl" sz="2900" dirty="0">
                <a:solidFill>
                  <a:srgbClr val="000000"/>
                </a:solidFill>
                <a:latin typeface="Calibri"/>
                <a:cs typeface="Calibri"/>
              </a:rPr>
              <a:t>sobre como responder apropiadamente a situaciones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en_paper.gif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 bwMode="auto">
          <a:xfrm rot="241534">
            <a:off x="5433537" y="3330417"/>
            <a:ext cx="3174683" cy="31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640080"/>
            <a:ext cx="8692515" cy="81153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s-ES_tradnl" sz="3300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Desarrollando una historia social…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idx="1"/>
          </p:nvPr>
        </p:nvSpPr>
        <p:spPr>
          <a:xfrm>
            <a:off x="131445" y="2057400"/>
            <a:ext cx="8698230" cy="4702017"/>
          </a:xfrm>
        </p:spPr>
        <p:txBody>
          <a:bodyPr lIns="0" tIns="0" rIns="0" bIns="0">
            <a:normAutofit fontScale="92500" lnSpcReduction="10000"/>
          </a:bodyPr>
          <a:lstStyle/>
          <a:p>
            <a:pPr marL="411480" lvl="1" indent="-308610">
              <a:lnSpc>
                <a:spcPct val="95000"/>
              </a:lnSpc>
              <a:spcAft>
                <a:spcPts val="2700"/>
              </a:spcAft>
              <a:buClr>
                <a:srgbClr val="000000"/>
              </a:buClr>
              <a:buFontTx/>
              <a:buChar char="•"/>
            </a:pPr>
            <a:r>
              <a:rPr lang="es-ES_tradnl" dirty="0" smtClean="0">
                <a:solidFill>
                  <a:srgbClr val="000000"/>
                </a:solidFill>
                <a:latin typeface="Arial" pitchFamily="-105" charset="0"/>
              </a:rPr>
              <a:t>Incluye descripciones del ambiente social e indicaciones de estímulos sociales y comportamientos que el estudiante pueda identificar</a:t>
            </a:r>
            <a:endParaRPr lang="es-ES_tradnl" dirty="0" smtClean="0"/>
          </a:p>
          <a:p>
            <a:pPr marL="411480" lvl="1" indent="-308610">
              <a:lnSpc>
                <a:spcPct val="95000"/>
              </a:lnSpc>
              <a:spcAft>
                <a:spcPts val="2700"/>
              </a:spcAft>
              <a:buClr>
                <a:srgbClr val="000000"/>
              </a:buClr>
              <a:buFontTx/>
              <a:buChar char="•"/>
            </a:pPr>
            <a:r>
              <a:rPr lang="es-ES_tradnl" dirty="0" smtClean="0">
                <a:solidFill>
                  <a:srgbClr val="000000"/>
                </a:solidFill>
                <a:latin typeface="Arial" pitchFamily="-105" charset="0"/>
              </a:rPr>
              <a:t>Utiliza frases directas que señalan al estudiante, como responder a los estímulos sociales</a:t>
            </a:r>
            <a:endParaRPr lang="es-ES_tradnl" dirty="0" smtClean="0"/>
          </a:p>
          <a:p>
            <a:pPr marL="411480" lvl="1" indent="-308610">
              <a:lnSpc>
                <a:spcPct val="95000"/>
              </a:lnSpc>
              <a:spcAft>
                <a:spcPts val="2700"/>
              </a:spcAft>
              <a:buClr>
                <a:srgbClr val="000000"/>
              </a:buClr>
              <a:buFontTx/>
              <a:buChar char="•"/>
            </a:pPr>
            <a:r>
              <a:rPr lang="es-ES_tradnl" dirty="0" smtClean="0">
                <a:solidFill>
                  <a:srgbClr val="000000"/>
                </a:solidFill>
                <a:latin typeface="Arial" pitchFamily="-105" charset="0"/>
              </a:rPr>
              <a:t>Incluye frases que describen los pensamientos, emociones, sentimientos y comportamientos de otras personas ante estímulos sociales   </a:t>
            </a:r>
          </a:p>
          <a:p>
            <a:pPr marL="411480" lvl="1" indent="-308610" algn="ctr">
              <a:lnSpc>
                <a:spcPct val="95000"/>
              </a:lnSpc>
              <a:spcAft>
                <a:spcPts val="2700"/>
              </a:spcAft>
              <a:buClr>
                <a:srgbClr val="000000"/>
              </a:buClr>
              <a:buNone/>
            </a:pPr>
            <a:r>
              <a:rPr lang="es-ES_tradnl" dirty="0" smtClean="0">
                <a:solidFill>
                  <a:srgbClr val="000000"/>
                </a:solidFill>
                <a:latin typeface="Arial" pitchFamily="-105" charset="0"/>
              </a:rPr>
              <a:t>(</a:t>
            </a:r>
            <a:r>
              <a:rPr lang="es-ES_tradnl" dirty="0" err="1" smtClean="0">
                <a:solidFill>
                  <a:srgbClr val="000000"/>
                </a:solidFill>
                <a:latin typeface="Arial" pitchFamily="-105" charset="0"/>
              </a:rPr>
              <a:t>Gray</a:t>
            </a:r>
            <a:r>
              <a:rPr lang="es-ES_tradnl" dirty="0" smtClean="0">
                <a:solidFill>
                  <a:srgbClr val="000000"/>
                </a:solidFill>
                <a:latin typeface="Arial" pitchFamily="-105" charset="0"/>
              </a:rPr>
              <a:t>, 1995)</a:t>
            </a:r>
            <a:endParaRPr lang="es-ES_tradnl" dirty="0" smtClean="0"/>
          </a:p>
          <a:p>
            <a:pPr marL="0" indent="0">
              <a:lnSpc>
                <a:spcPct val="95000"/>
              </a:lnSpc>
              <a:buNone/>
            </a:pPr>
            <a:endParaRPr lang="en-US" dirty="0" smtClean="0">
              <a:solidFill>
                <a:srgbClr val="000000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>
              <a:lnSpc>
                <a:spcPct val="95000"/>
              </a:lnSpc>
              <a:buNone/>
            </a:pPr>
            <a:endParaRPr lang="en-US" sz="1400" dirty="0">
              <a:solidFill>
                <a:srgbClr val="000000"/>
              </a:solidFill>
              <a:latin typeface="'Calisto MT'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" y="617220"/>
            <a:ext cx="8766810" cy="6858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s-ES_tradnl" sz="3200" b="1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Desarrollando una historia social </a:t>
            </a:r>
            <a:r>
              <a:rPr lang="es-ES_tradnl" sz="3200" b="1" dirty="0" err="1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cont.</a:t>
            </a:r>
            <a:endParaRPr lang="es-ES_tradnl" sz="3200" b="1" dirty="0">
              <a:solidFill>
                <a:srgbClr val="000000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218599" y="1295400"/>
            <a:ext cx="8692515" cy="5033487"/>
          </a:xfrm>
        </p:spPr>
        <p:txBody>
          <a:bodyPr lIns="0" tIns="0" rIns="0" bIns="0">
            <a:noAutofit/>
          </a:bodyPr>
          <a:lstStyle/>
          <a:p>
            <a:pPr marL="411480"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Font typeface="Arial" pitchFamily="-105" charset="0"/>
              <a:buChar char="•"/>
            </a:pPr>
            <a:r>
              <a:rPr lang="es-ES_tradnl" sz="2400" dirty="0">
                <a:solidFill>
                  <a:srgbClr val="000000"/>
                </a:solidFill>
                <a:latin typeface="Calibri"/>
                <a:cs typeface="Calibri"/>
              </a:rPr>
              <a:t>Las historias sociales deben ser individualizadas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1080"/>
              </a:spcAft>
              <a:buClr>
                <a:srgbClr val="000000"/>
              </a:buClr>
              <a:buFont typeface="Arial" pitchFamily="-105" charset="0"/>
              <a:buChar char="•"/>
            </a:pPr>
            <a:r>
              <a:rPr lang="es-ES_tradnl" sz="2400" dirty="0">
                <a:solidFill>
                  <a:srgbClr val="000000"/>
                </a:solidFill>
                <a:latin typeface="Calibri"/>
                <a:cs typeface="Calibri"/>
              </a:rPr>
              <a:t>Consistir de cuatro tipo de oraciones simples:</a:t>
            </a:r>
            <a:endParaRPr lang="es-ES_tradnl" sz="2400" dirty="0" smtClean="0">
              <a:latin typeface="Calibri"/>
              <a:cs typeface="Calibri"/>
            </a:endParaRPr>
          </a:p>
          <a:p>
            <a:pPr marL="720090" lvl="2" indent="0">
              <a:lnSpc>
                <a:spcPct val="95000"/>
              </a:lnSpc>
              <a:spcAft>
                <a:spcPts val="540"/>
              </a:spcAft>
              <a:buFont typeface="Courier New" pitchFamily="-105" charset="0"/>
              <a:buChar char="o"/>
            </a:pPr>
            <a:r>
              <a:rPr lang="es-ES_tradnl" i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 Descriptivas-</a:t>
            </a:r>
            <a:r>
              <a:rPr lang="es-ES_tradnl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 provee información basada en hechos</a:t>
            </a:r>
            <a:endParaRPr lang="es-ES_tradnl" dirty="0" smtClean="0">
              <a:latin typeface="Calibri"/>
              <a:ea typeface="ＭＳ Ｐゴシック" pitchFamily="-105" charset="-128"/>
              <a:cs typeface="Calibri"/>
            </a:endParaRPr>
          </a:p>
          <a:p>
            <a:pPr marL="720090" lvl="2" indent="0">
              <a:lnSpc>
                <a:spcPct val="95000"/>
              </a:lnSpc>
              <a:spcAft>
                <a:spcPts val="540"/>
              </a:spcAft>
              <a:buFont typeface="Courier New" pitchFamily="-105" charset="0"/>
              <a:buChar char="o"/>
            </a:pPr>
            <a:r>
              <a:rPr lang="es-ES_tradnl" i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 Directas- </a:t>
            </a:r>
            <a:r>
              <a:rPr lang="es-ES_tradnl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provee </a:t>
            </a:r>
            <a:r>
              <a:rPr lang="es-ES_tradnl" dirty="0" smtClean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instrucciones </a:t>
            </a:r>
            <a:r>
              <a:rPr lang="es-ES_tradnl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que necesita hacer</a:t>
            </a:r>
            <a:endParaRPr lang="es-ES_tradnl" dirty="0" smtClean="0">
              <a:latin typeface="Calibri"/>
              <a:ea typeface="ＭＳ Ｐゴシック" pitchFamily="-105" charset="-128"/>
              <a:cs typeface="Calibri"/>
            </a:endParaRPr>
          </a:p>
          <a:p>
            <a:pPr marL="720090" lvl="2" indent="0">
              <a:lnSpc>
                <a:spcPct val="95000"/>
              </a:lnSpc>
              <a:spcAft>
                <a:spcPts val="540"/>
              </a:spcAft>
              <a:buFont typeface="Courier New" pitchFamily="-105" charset="0"/>
              <a:buChar char="o"/>
            </a:pPr>
            <a:r>
              <a:rPr lang="es-ES_tradnl" i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 Perspectivas- </a:t>
            </a:r>
            <a:r>
              <a:rPr lang="es-ES_tradnl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provee información sobre los pensamientos y   </a:t>
            </a:r>
          </a:p>
          <a:p>
            <a:pPr marL="720090" lvl="2" indent="0">
              <a:lnSpc>
                <a:spcPct val="95000"/>
              </a:lnSpc>
              <a:spcAft>
                <a:spcPts val="540"/>
              </a:spcAft>
              <a:buNone/>
            </a:pPr>
            <a:r>
              <a:rPr lang="es-ES_tradnl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                          sentimientos de otras personas</a:t>
            </a:r>
            <a:endParaRPr lang="es-ES_tradnl" dirty="0" smtClean="0">
              <a:latin typeface="Calibri"/>
              <a:ea typeface="ＭＳ Ｐゴシック" pitchFamily="-105" charset="-128"/>
              <a:cs typeface="Calibri"/>
            </a:endParaRPr>
          </a:p>
          <a:p>
            <a:pPr marL="720090" lvl="2" indent="0">
              <a:lnSpc>
                <a:spcPct val="95000"/>
              </a:lnSpc>
              <a:spcAft>
                <a:spcPct val="0"/>
              </a:spcAft>
              <a:buFont typeface="Courier New" pitchFamily="-105" charset="0"/>
              <a:buChar char="o"/>
            </a:pPr>
            <a:r>
              <a:rPr lang="es-ES_tradnl" i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 Afirmativas- </a:t>
            </a:r>
            <a:r>
              <a:rPr lang="es-ES_tradnl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Se puede usar para animar al estúdiate  </a:t>
            </a:r>
            <a:endParaRPr lang="es-ES_tradnl" dirty="0" smtClean="0">
              <a:latin typeface="Calibri"/>
              <a:ea typeface="ＭＳ Ｐゴシック" pitchFamily="-105" charset="-128"/>
              <a:cs typeface="Calibri"/>
            </a:endParaRPr>
          </a:p>
          <a:p>
            <a:pPr marL="0" indent="0">
              <a:lnSpc>
                <a:spcPct val="95000"/>
              </a:lnSpc>
              <a:spcAft>
                <a:spcPct val="0"/>
              </a:spcAft>
              <a:buNone/>
            </a:pPr>
            <a:endParaRPr lang="es-ES_tradnl" sz="2400" dirty="0" smtClean="0">
              <a:solidFill>
                <a:srgbClr val="000000"/>
              </a:solidFill>
              <a:latin typeface="Calibri"/>
              <a:ea typeface="ＭＳ Ｐゴシック" pitchFamily="-105" charset="-128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ct val="0"/>
              </a:spcAft>
              <a:buClr>
                <a:srgbClr val="000000"/>
              </a:buClr>
              <a:buFont typeface="Arial" pitchFamily="-105" charset="0"/>
              <a:buChar char="•"/>
            </a:pPr>
            <a:r>
              <a:rPr lang="es-ES_tradnl" sz="2400" dirty="0" err="1">
                <a:solidFill>
                  <a:srgbClr val="000000"/>
                </a:solidFill>
                <a:latin typeface="Calibri"/>
                <a:cs typeface="Calibri"/>
              </a:rPr>
              <a:t>Gray</a:t>
            </a:r>
            <a:r>
              <a:rPr lang="es-ES_tradnl" sz="2400" dirty="0">
                <a:solidFill>
                  <a:srgbClr val="000000"/>
                </a:solidFill>
                <a:latin typeface="Calibri"/>
                <a:cs typeface="Calibri"/>
              </a:rPr>
              <a:t> sugiere que una historia social debe incluir una relación de 2 a 5 oraciones descriptivas, perspectiva y afirmativas por cada 0 a 1 oración directa incluida en la historia social    </a:t>
            </a:r>
          </a:p>
          <a:p>
            <a:pPr marL="411480" lvl="1" indent="-308610" algn="ctr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None/>
            </a:pPr>
            <a:r>
              <a:rPr lang="es-ES_tradnl" sz="2400" dirty="0" err="1">
                <a:solidFill>
                  <a:srgbClr val="000000"/>
                </a:solidFill>
                <a:latin typeface="Calibri"/>
                <a:cs typeface="Calibri"/>
              </a:rPr>
              <a:t>Gray</a:t>
            </a:r>
            <a:r>
              <a:rPr lang="es-ES_tradnl" sz="2400" dirty="0">
                <a:solidFill>
                  <a:srgbClr val="000000"/>
                </a:solidFill>
                <a:latin typeface="Calibri"/>
                <a:cs typeface="Calibri"/>
              </a:rPr>
              <a:t>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51460" y="228600"/>
            <a:ext cx="8698230" cy="685800"/>
          </a:xfrm>
        </p:spPr>
        <p:txBody>
          <a:bodyPr lIns="0" tIns="0" rIns="0" bIns="0" anchor="t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s-ES_tradnl" sz="4000" b="1" dirty="0">
                <a:solidFill>
                  <a:srgbClr val="000000"/>
                </a:solidFill>
                <a:latin typeface="Calibri"/>
                <a:ea typeface="ＭＳ Ｐゴシック" pitchFamily="-105" charset="-128"/>
                <a:cs typeface="Calibri"/>
              </a:rPr>
              <a:t>¿Cómo se usan las historias sociales?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208598" y="990600"/>
            <a:ext cx="8695373" cy="4730592"/>
          </a:xfrm>
        </p:spPr>
        <p:txBody>
          <a:bodyPr lIns="0" tIns="0" rIns="0" bIns="0">
            <a:noAutofit/>
          </a:bodyPr>
          <a:lstStyle/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 typeface="Arial" pitchFamily="-105" charset="0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Introduzca la historia al estudiante- debe ser paciente y no llamar la atención a sus expresiones faciales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 typeface="Arial" pitchFamily="-105" charset="0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Lea en un lugar callado y con tono casual, ponga una actitud agradable (no comparta las historias si el niño esta enojado o de castigo)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 typeface="Arial" pitchFamily="-105" charset="0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Para niños pequeños, introduzca una historia a la vez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Tx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La frecuencia con la cual se debe de leer la historia depende de varios factores: su propio criterio, la atención del </a:t>
            </a:r>
            <a:r>
              <a:rPr lang="es-ES_tradnl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niño(a</a:t>
            </a: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) y el tema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Tx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Regla: Nunca </a:t>
            </a:r>
            <a:r>
              <a:rPr lang="es-ES_tradnl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forze</a:t>
            </a: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 al </a:t>
            </a:r>
            <a:r>
              <a:rPr lang="es-ES_tradnl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niño(a</a:t>
            </a: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) a poner atención a una historia social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Tx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Mantenga un horario conveniente y fijo para las dos personas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Tx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Comparte la historia social con gente que convive con el estudiante</a:t>
            </a:r>
            <a:endParaRPr lang="es-ES_tradnl" sz="2400" dirty="0" smtClean="0">
              <a:latin typeface="Calibri"/>
              <a:cs typeface="Calibri"/>
            </a:endParaRPr>
          </a:p>
          <a:p>
            <a:pPr marL="411480" lvl="1" indent="-308610">
              <a:lnSpc>
                <a:spcPct val="95000"/>
              </a:lnSpc>
              <a:spcAft>
                <a:spcPts val="540"/>
              </a:spcAft>
              <a:buClr>
                <a:srgbClr val="000000"/>
              </a:buClr>
              <a:buFontTx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alibri"/>
                <a:cs typeface="Calibri"/>
              </a:rPr>
              <a:t>Evalúe la efectividad de la historia social y modifíquela si es necesario</a:t>
            </a:r>
            <a:endParaRPr lang="es-ES_tradnl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51590"/>
            <a:ext cx="4953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500" dirty="0" smtClean="0"/>
              <a:t>Cuando me Enojo en la Escuela </a:t>
            </a:r>
            <a:endParaRPr lang="es-ES_tradnl" sz="7500" dirty="0"/>
          </a:p>
        </p:txBody>
      </p:sp>
      <p:pic>
        <p:nvPicPr>
          <p:cNvPr id="5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77" r="-3434"/>
          <a:stretch>
            <a:fillRect/>
          </a:stretch>
        </p:blipFill>
        <p:spPr>
          <a:xfrm>
            <a:off x="5105400" y="990600"/>
            <a:ext cx="3581400" cy="5029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114800" cy="1477962"/>
          </a:xfrm>
        </p:spPr>
        <p:txBody>
          <a:bodyPr/>
          <a:lstStyle/>
          <a:p>
            <a:r>
              <a:rPr lang="es-ES_tradnl" dirty="0" smtClean="0"/>
              <a:t>Me gusta venir a la escuela.	</a:t>
            </a:r>
            <a:endParaRPr lang="es-ES_tradn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274638"/>
            <a:ext cx="4114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Aquí es donde hago </a:t>
            </a:r>
            <a:r>
              <a:rPr lang="es-ES_tradnl" sz="4400" dirty="0" smtClean="0">
                <a:latin typeface="+mj-lt"/>
                <a:ea typeface="+mj-ea"/>
                <a:cs typeface="+mj-cs"/>
              </a:rPr>
              <a:t>mi trabajo.</a:t>
            </a:r>
            <a:endParaRPr kumimoji="0" lang="es-ES_trad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994" y="2209800"/>
            <a:ext cx="3949206" cy="29460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1142603" y="3428603"/>
            <a:ext cx="68587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84400"/>
            <a:ext cx="4163308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Todos los días me esfuerzo</a:t>
            </a:r>
            <a:endParaRPr lang="es-ES_tradn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3048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Cuando me esfuerzo</a:t>
            </a:r>
            <a:r>
              <a:rPr lang="es-ES_tradnl" sz="4400" dirty="0" smtClean="0">
                <a:latin typeface="+mj-lt"/>
                <a:ea typeface="+mj-ea"/>
                <a:cs typeface="+mj-cs"/>
              </a:rPr>
              <a:t>, me siento feliz.</a:t>
            </a:r>
            <a:endParaRPr kumimoji="0" lang="es-ES_trad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3212698" cy="4926984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02" y="1676400"/>
            <a:ext cx="3212698" cy="49269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s-ES_tradnl" sz="3300" dirty="0" smtClean="0"/>
              <a:t>Algunos días me siento enojada o triste.</a:t>
            </a:r>
            <a:endParaRPr lang="es-ES_tradnl" sz="3300" dirty="0"/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1774"/>
            <a:ext cx="3476895" cy="27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3048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Algunos días me siento contenta y feliz.</a:t>
            </a:r>
          </a:p>
        </p:txBody>
      </p:sp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02" y="1397616"/>
            <a:ext cx="3212698" cy="49269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86200" cy="1143000"/>
          </a:xfrm>
        </p:spPr>
        <p:txBody>
          <a:bodyPr>
            <a:noAutofit/>
          </a:bodyPr>
          <a:lstStyle/>
          <a:p>
            <a:r>
              <a:rPr lang="es-ES_tradnl" sz="3300" dirty="0" smtClean="0"/>
              <a:t>Mi maestra se siente feliz cuando hago mi mejor esfuerzo y trabajo calladita.</a:t>
            </a:r>
            <a:endParaRPr lang="es-ES_tradnl" sz="3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3048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Cuando me enojo se que no debo de escupir.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3511296" cy="408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94433"/>
            <a:ext cx="3886200" cy="416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038600" cy="1401762"/>
          </a:xfrm>
        </p:spPr>
        <p:txBody>
          <a:bodyPr>
            <a:noAutofit/>
          </a:bodyPr>
          <a:lstStyle/>
          <a:p>
            <a:r>
              <a:rPr lang="es-ES_tradnl" sz="3000" dirty="0" smtClean="0"/>
              <a:t>Cuando me enojo se que debo decirle a mi maestra, “me siento enojada”.</a:t>
            </a:r>
            <a:endParaRPr lang="es-ES_tradnl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6800" y="274638"/>
            <a:ext cx="41148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Cuando me siento enojada se que puedo tomar un descanso. </a:t>
            </a:r>
          </a:p>
        </p:txBody>
      </p:sp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438"/>
            <a:ext cx="2020666" cy="3047562"/>
          </a:xfrm>
          <a:prstGeom prst="rect">
            <a:avLst/>
          </a:prstGeom>
        </p:spPr>
      </p:pic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934" y="2438838"/>
            <a:ext cx="2020666" cy="3047562"/>
          </a:xfrm>
          <a:prstGeom prst="rect">
            <a:avLst/>
          </a:prstGeom>
        </p:spPr>
      </p:pic>
      <p:pic>
        <p:nvPicPr>
          <p:cNvPr id="9" name="Picture 8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410" y="2438838"/>
            <a:ext cx="1676190" cy="2412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994" y="2590800"/>
            <a:ext cx="2132806" cy="207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algn="ctr">
              <a:buNone/>
            </a:pPr>
            <a:r>
              <a:rPr lang="es-VE" dirty="0" smtClean="0"/>
              <a:t>“</a:t>
            </a:r>
            <a:r>
              <a:rPr lang="es-VE" dirty="0" smtClean="0">
                <a:ea typeface="Arial" charset="0"/>
                <a:cs typeface="Arial" charset="0"/>
              </a:rPr>
              <a:t>¿Hasta dónde la incapacidad del niño autista es una consecuencia de su problema orgánico o de nuestra inhabilidad para intervenir adecuadamente?” –Magda Campbell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886200" cy="1401762"/>
          </a:xfrm>
        </p:spPr>
        <p:txBody>
          <a:bodyPr>
            <a:noAutofit/>
          </a:bodyPr>
          <a:lstStyle/>
          <a:p>
            <a:r>
              <a:rPr lang="es-ES_tradnl" sz="3300" dirty="0" smtClean="0"/>
              <a:t>Cuando me enojo puedo ir a sentarme calladita</a:t>
            </a:r>
            <a:endParaRPr lang="es-ES_tradnl" sz="3300" dirty="0"/>
          </a:p>
        </p:txBody>
      </p:sp>
      <p:pic>
        <p:nvPicPr>
          <p:cNvPr id="4" name="Picture 3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18772"/>
            <a:ext cx="2819400" cy="40582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648200" y="304800"/>
            <a:ext cx="4343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Cuando escupo,</a:t>
            </a:r>
            <a:r>
              <a:rPr kumimoji="0" lang="es-ES_tradnl" sz="3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lastimo los sentimientos de </a:t>
            </a:r>
            <a:r>
              <a:rPr lang="es-ES_tradnl" sz="3300" dirty="0" smtClean="0">
                <a:latin typeface="+mj-lt"/>
                <a:ea typeface="+mj-ea"/>
                <a:cs typeface="+mj-cs"/>
              </a:rPr>
              <a:t>otra gente. </a:t>
            </a:r>
            <a:endParaRPr kumimoji="0" lang="es-ES_tradnl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206" y="1981200"/>
            <a:ext cx="2450794" cy="485079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038600" cy="1143000"/>
          </a:xfrm>
        </p:spPr>
        <p:txBody>
          <a:bodyPr>
            <a:noAutofit/>
          </a:bodyPr>
          <a:lstStyle/>
          <a:p>
            <a:r>
              <a:rPr lang="es-ES_tradnl" sz="3500" dirty="0" smtClean="0"/>
              <a:t>Ya no tengo que escupir en la escuela.</a:t>
            </a:r>
            <a:endParaRPr lang="es-ES_tradnl" sz="3500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2" y="1676400"/>
            <a:ext cx="3212698" cy="49269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6800" y="76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eso</a:t>
            </a:r>
            <a:r>
              <a:rPr kumimoji="0" lang="es-ES_tradnl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hace a todos feliz</a:t>
            </a:r>
            <a:r>
              <a:rPr kumimoji="0" lang="es-ES_tradnl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6" name="Picture 5" descr="Picture 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76400"/>
            <a:ext cx="1485714" cy="1879365"/>
          </a:xfrm>
          <a:prstGeom prst="rect">
            <a:avLst/>
          </a:prstGeom>
        </p:spPr>
      </p:pic>
      <p:pic>
        <p:nvPicPr>
          <p:cNvPr id="7" name="Picture 6" descr="Picture 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84336"/>
            <a:ext cx="2895238" cy="201904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2594" y="1905000"/>
            <a:ext cx="2132806" cy="207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!</a:t>
            </a:r>
            <a:r>
              <a:rPr lang="es-ES_tradnl" dirty="0" smtClean="0"/>
              <a:t>Especialmente a mi!</a:t>
            </a:r>
            <a:endParaRPr lang="es-ES_tradnl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02" y="1676400"/>
            <a:ext cx="3212698" cy="492698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Conversaciones con tiras cómicas</a:t>
            </a:r>
            <a:endParaRPr lang="es-ES_tradnl" dirty="0"/>
          </a:p>
        </p:txBody>
      </p:sp>
      <p:pic>
        <p:nvPicPr>
          <p:cNvPr id="4" name="Picture 3" descr="Picture 15.png"/>
          <p:cNvPicPr>
            <a:picLocks noChangeAspect="1"/>
          </p:cNvPicPr>
          <p:nvPr/>
        </p:nvPicPr>
        <p:blipFill>
          <a:blip r:embed="rId2">
            <a:alphaModFix/>
            <a:lum bright="-2000" contrast="3000"/>
          </a:blip>
          <a:stretch>
            <a:fillRect/>
          </a:stretch>
        </p:blipFill>
        <p:spPr>
          <a:xfrm>
            <a:off x="86424" y="1962333"/>
            <a:ext cx="9057576" cy="4000573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21364151">
            <a:off x="462750" y="4229290"/>
            <a:ext cx="2351100" cy="1266453"/>
          </a:xfrm>
          <a:prstGeom prst="cloudCallout">
            <a:avLst>
              <a:gd name="adj1" fmla="val 72842"/>
              <a:gd name="adj2" fmla="val -154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42853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Ouch</a:t>
            </a:r>
            <a:r>
              <a:rPr lang="es-ES_tradnl" dirty="0" smtClean="0"/>
              <a:t>!  Haces que me duelan mis oídos</a:t>
            </a:r>
            <a:endParaRPr lang="es-ES_tradnl" dirty="0"/>
          </a:p>
        </p:txBody>
      </p:sp>
      <p:sp>
        <p:nvSpPr>
          <p:cNvPr id="8" name="Cloud Callout 7"/>
          <p:cNvSpPr/>
          <p:nvPr/>
        </p:nvSpPr>
        <p:spPr>
          <a:xfrm rot="21364151">
            <a:off x="6218861" y="2224284"/>
            <a:ext cx="2351100" cy="1354322"/>
          </a:xfrm>
          <a:prstGeom prst="cloudCallout">
            <a:avLst>
              <a:gd name="adj1" fmla="val -68091"/>
              <a:gd name="adj2" fmla="val -80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5100" y="241110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 hables tan recio por favor.</a:t>
            </a:r>
            <a:endParaRPr lang="es-ES_tradnl" dirty="0"/>
          </a:p>
        </p:txBody>
      </p:sp>
      <p:sp>
        <p:nvSpPr>
          <p:cNvPr id="11" name="Cloud Callout 10"/>
          <p:cNvSpPr/>
          <p:nvPr/>
        </p:nvSpPr>
        <p:spPr>
          <a:xfrm rot="21364151">
            <a:off x="4765044" y="4507626"/>
            <a:ext cx="2351100" cy="1266453"/>
          </a:xfrm>
          <a:prstGeom prst="cloudCallout">
            <a:avLst>
              <a:gd name="adj1" fmla="val 76090"/>
              <a:gd name="adj2" fmla="val -23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4888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Perdón Patricio.</a:t>
            </a:r>
            <a:endParaRPr lang="es-ES_tradn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6.png"/>
          <p:cNvPicPr>
            <a:picLocks noChangeAspect="1"/>
          </p:cNvPicPr>
          <p:nvPr/>
        </p:nvPicPr>
        <p:blipFill>
          <a:blip r:embed="rId2"/>
          <a:srcRect r="32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60118" y="83819"/>
            <a:ext cx="2468881" cy="533400"/>
          </a:xfrm>
          <a:prstGeom prst="wedgeRectCallout">
            <a:avLst>
              <a:gd name="adj1" fmla="val -34723"/>
              <a:gd name="adj2" fmla="val 1191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200400" y="304800"/>
            <a:ext cx="45719" cy="45719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!Hola </a:t>
            </a:r>
            <a:r>
              <a:rPr lang="es-ES_tradnl" dirty="0" err="1" smtClean="0"/>
              <a:t>Ronnie</a:t>
            </a:r>
            <a:r>
              <a:rPr lang="es-ES_tradnl" dirty="0" smtClean="0"/>
              <a:t>! </a:t>
            </a:r>
          </a:p>
          <a:p>
            <a:r>
              <a:rPr lang="es-ES_tradnl" dirty="0" smtClean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¿</a:t>
            </a:r>
            <a:r>
              <a:rPr lang="es-ES_tradnl" dirty="0" smtClean="0"/>
              <a:t>Como estas?</a:t>
            </a:r>
            <a:endParaRPr lang="es-ES_tradnl" dirty="0"/>
          </a:p>
        </p:txBody>
      </p:sp>
      <p:sp>
        <p:nvSpPr>
          <p:cNvPr id="10" name="Rectangular Callout 9"/>
          <p:cNvSpPr/>
          <p:nvPr/>
        </p:nvSpPr>
        <p:spPr>
          <a:xfrm>
            <a:off x="5410200" y="83819"/>
            <a:ext cx="2667000" cy="562512"/>
          </a:xfrm>
          <a:prstGeom prst="wedgeRectCallout">
            <a:avLst>
              <a:gd name="adj1" fmla="val -34723"/>
              <a:gd name="adj2" fmla="val 1191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Abrazos me hacen sentir incomoda</a:t>
            </a:r>
            <a:endParaRPr lang="es-ES_tradnl" dirty="0"/>
          </a:p>
        </p:txBody>
      </p:sp>
      <p:sp>
        <p:nvSpPr>
          <p:cNvPr id="12" name="Rectangular Callout 11"/>
          <p:cNvSpPr/>
          <p:nvPr/>
        </p:nvSpPr>
        <p:spPr>
          <a:xfrm>
            <a:off x="990600" y="3429000"/>
            <a:ext cx="3352800" cy="762000"/>
          </a:xfrm>
          <a:prstGeom prst="wedgeRectCallout">
            <a:avLst>
              <a:gd name="adj1" fmla="val -32111"/>
              <a:gd name="adj2" fmla="val 866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352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Ronnie</a:t>
            </a:r>
            <a:r>
              <a:rPr lang="es-ES_tradnl" dirty="0" smtClean="0"/>
              <a:t>, los abrazos hacen a algunas personas sentirse incomodas, me gustan los “chócalas” mejor.</a:t>
            </a:r>
            <a:endParaRPr lang="es-ES_tradnl" dirty="0"/>
          </a:p>
        </p:txBody>
      </p:sp>
      <p:sp>
        <p:nvSpPr>
          <p:cNvPr id="14" name="Rectangular Callout 13"/>
          <p:cNvSpPr/>
          <p:nvPr/>
        </p:nvSpPr>
        <p:spPr>
          <a:xfrm>
            <a:off x="4770119" y="3505200"/>
            <a:ext cx="4373881" cy="685800"/>
          </a:xfrm>
          <a:prstGeom prst="wedgeRectCallout">
            <a:avLst>
              <a:gd name="adj1" fmla="val -3016"/>
              <a:gd name="adj2" fmla="val 957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70119" y="3505200"/>
            <a:ext cx="43738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dirty="0" smtClean="0"/>
              <a:t>Ay perdón Anita. No quise hacerte sentir de esa manera. La próxima vez te daré un chócala.</a:t>
            </a:r>
            <a:endParaRPr lang="es-ES_tradnl" sz="17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5" y="119742"/>
            <a:ext cx="8151395" cy="59000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5405" y="304800"/>
            <a:ext cx="5484395" cy="3124200"/>
          </a:xfrm>
          <a:prstGeom prst="wedgeRoundRectCallout">
            <a:avLst>
              <a:gd name="adj1" fmla="val 55110"/>
              <a:gd name="adj2" fmla="val 92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609600"/>
            <a:ext cx="487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 smtClean="0"/>
              <a:t>Ya no tengo que abrazar a la gente para saludarla.  !Ahora puedo dar un CHOCALA! Eso va hacer que todos se sientan mas cómodos.</a:t>
            </a:r>
            <a:endParaRPr lang="es-ES_tradnl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www.toondoon.com</a:t>
            </a:r>
            <a:endParaRPr lang="en-US" sz="3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Tarjetas de Poder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Capitaliza en los intereses especiales del estudiante</a:t>
            </a:r>
          </a:p>
          <a:p>
            <a:r>
              <a:rPr lang="es-ES_tradnl" dirty="0" smtClean="0"/>
              <a:t>Escenarios cortos de algún héroe/ídolo del estudiante quien les resuelva sus problemas</a:t>
            </a:r>
          </a:p>
          <a:p>
            <a:pPr lvl="1"/>
            <a:r>
              <a:rPr lang="es-ES_tradnl" dirty="0" smtClean="0"/>
              <a:t>En el primer párrafo el héroe intenta resolver el problema</a:t>
            </a:r>
          </a:p>
          <a:p>
            <a:pPr lvl="1"/>
            <a:r>
              <a:rPr lang="es-ES_tradnl" dirty="0" smtClean="0"/>
              <a:t>El segundo párrafo anima al estudiante a que intente resolver  el problema como lo hizo el héroe. </a:t>
            </a:r>
            <a:endParaRPr lang="es-ES_tradn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Tarjetas de Poder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La tarjeta:</a:t>
            </a:r>
          </a:p>
          <a:p>
            <a:pPr lvl="1"/>
            <a:r>
              <a:rPr lang="es-ES_tradnl" dirty="0" smtClean="0"/>
              <a:t>Use al héroe, “</a:t>
            </a:r>
            <a:r>
              <a:rPr lang="es-ES_tradnl" dirty="0" err="1" smtClean="0"/>
              <a:t>Spider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r>
              <a:rPr lang="es-ES_tradnl" dirty="0" smtClean="0"/>
              <a:t> quiere que recuerdes estos pasos…”</a:t>
            </a:r>
          </a:p>
          <a:p>
            <a:pPr lvl="1"/>
            <a:r>
              <a:rPr lang="es-ES_tradnl" dirty="0" smtClean="0"/>
              <a:t>Solo hay pocos pasos que se tienen que recordar para poder completar la actividad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Mira a la persona en los ojos cuando los saludes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Di “Hola”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Extiende tu mano derecha para saludar su mano derecha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Sube la mano hacia arriba y hacia abajo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Cuenta hasta cuatro en tu cabeza al saludar y después suelta la mano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Oportunidades para ensenar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Baño</a:t>
            </a:r>
          </a:p>
          <a:p>
            <a:pPr lvl="1"/>
            <a:r>
              <a:rPr lang="es-ES_tradnl" dirty="0" smtClean="0"/>
              <a:t>Siempre cierra la puerta</a:t>
            </a:r>
          </a:p>
          <a:p>
            <a:pPr lvl="1"/>
            <a:r>
              <a:rPr lang="es-ES_tradnl" dirty="0" smtClean="0"/>
              <a:t>Súbete los pantalones antes de salir del inodoro</a:t>
            </a:r>
          </a:p>
          <a:p>
            <a:pPr lvl="1"/>
            <a:r>
              <a:rPr lang="es-ES_tradnl" dirty="0" smtClean="0"/>
              <a:t>No hables con la persona al lado de ti (niños)</a:t>
            </a:r>
          </a:p>
          <a:p>
            <a:pPr lvl="1"/>
            <a:r>
              <a:rPr lang="es-ES_tradnl" dirty="0" smtClean="0"/>
              <a:t>Los barones no se tienen que quitar los pantalones cuando orinen</a:t>
            </a:r>
          </a:p>
          <a:p>
            <a:pPr lvl="1"/>
            <a:r>
              <a:rPr lang="es-ES_tradnl" dirty="0" smtClean="0"/>
              <a:t>No hables sobre lo que hiciste en el baño</a:t>
            </a:r>
          </a:p>
          <a:p>
            <a:r>
              <a:rPr lang="es-ES_tradnl" dirty="0" smtClean="0"/>
              <a:t>Ropa</a:t>
            </a:r>
          </a:p>
          <a:p>
            <a:pPr lvl="1"/>
            <a:r>
              <a:rPr lang="es-ES_tradnl" dirty="0" smtClean="0"/>
              <a:t>Ajústate la ropa en el baño</a:t>
            </a:r>
          </a:p>
          <a:p>
            <a:pPr lvl="1"/>
            <a:r>
              <a:rPr lang="es-ES_tradnl" dirty="0" smtClean="0"/>
              <a:t>No te quites la ropa en publico (aunque tengas calor)</a:t>
            </a:r>
          </a:p>
          <a:p>
            <a:pPr lvl="1"/>
            <a:r>
              <a:rPr lang="es-ES_tradnl" dirty="0" smtClean="0"/>
              <a:t>Siéntate con las piernas cerradas, especialmente si tienes una falda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Oportunidades para enseñar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Comiendo</a:t>
            </a:r>
          </a:p>
          <a:p>
            <a:pPr lvl="1"/>
            <a:r>
              <a:rPr lang="es-ES_tradnl" dirty="0" smtClean="0"/>
              <a:t>Mastica con la boca cerrada</a:t>
            </a:r>
          </a:p>
          <a:p>
            <a:pPr lvl="1"/>
            <a:r>
              <a:rPr lang="es-ES_tradnl" dirty="0" smtClean="0"/>
              <a:t>No te comas la comida de otros sin preguntar</a:t>
            </a:r>
          </a:p>
          <a:p>
            <a:pPr lvl="1"/>
            <a:r>
              <a:rPr lang="es-ES_tradnl" dirty="0" smtClean="0"/>
              <a:t>Mantén la comida en tu boca en todo momento (no te la saques para ver la)</a:t>
            </a:r>
          </a:p>
          <a:p>
            <a:pPr lvl="1"/>
            <a:r>
              <a:rPr lang="es-ES_tradnl" dirty="0" smtClean="0"/>
              <a:t>Usa tus cubiertos para comer</a:t>
            </a:r>
          </a:p>
          <a:p>
            <a:r>
              <a:rPr lang="es-ES_tradnl" dirty="0" smtClean="0"/>
              <a:t>Amistades</a:t>
            </a:r>
          </a:p>
          <a:p>
            <a:pPr lvl="1"/>
            <a:r>
              <a:rPr lang="es-ES_tradnl" dirty="0" smtClean="0"/>
              <a:t>Jugar con diferentes niños</a:t>
            </a:r>
          </a:p>
          <a:p>
            <a:pPr lvl="1"/>
            <a:r>
              <a:rPr lang="es-ES_tradnl" dirty="0" smtClean="0"/>
              <a:t>Amistades se dicen cosas bonitas</a:t>
            </a:r>
          </a:p>
          <a:p>
            <a:pPr lvl="1"/>
            <a:r>
              <a:rPr lang="es-ES_tradnl" dirty="0" smtClean="0"/>
              <a:t>Amigos se perdonan sus errores</a:t>
            </a:r>
          </a:p>
          <a:p>
            <a:pPr lvl="1"/>
            <a:r>
              <a:rPr lang="es-ES_tradnl" dirty="0" smtClean="0"/>
              <a:t>Si alguien es amable con tigo no significa que sea tu amigo</a:t>
            </a:r>
          </a:p>
          <a:p>
            <a:pPr lvl="1"/>
            <a:r>
              <a:rPr lang="es-ES_tradnl" dirty="0" smtClean="0"/>
              <a:t>Esta bien si tus amigos tienen otros </a:t>
            </a:r>
            <a:r>
              <a:rPr lang="es-ES_tradnl" dirty="0" err="1" smtClean="0"/>
              <a:t>amogos</a:t>
            </a:r>
            <a:r>
              <a:rPr lang="es-ES_tradnl" dirty="0" smtClean="0"/>
              <a:t> o intereses 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VE" dirty="0">
                <a:solidFill>
                  <a:srgbClr val="000000"/>
                </a:solidFill>
              </a:rPr>
              <a:t>Características Sociales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43000"/>
            <a:ext cx="8532813" cy="4662488"/>
          </a:xfrm>
        </p:spPr>
        <p:txBody>
          <a:bodyPr>
            <a:normAutofit/>
          </a:bodyPr>
          <a:lstStyle/>
          <a:p>
            <a:r>
              <a:rPr lang="es-VE" sz="2800" dirty="0"/>
              <a:t>Tienen dificultad para relacionarse con personas</a:t>
            </a:r>
          </a:p>
          <a:p>
            <a:r>
              <a:rPr lang="es-VE" sz="2800" dirty="0"/>
              <a:t>Temen a personas o lugares desconocidos</a:t>
            </a:r>
          </a:p>
          <a:p>
            <a:r>
              <a:rPr lang="es-VE" sz="2800" dirty="0"/>
              <a:t>Evitan el contacto visual o lo hacen de forma extraña</a:t>
            </a:r>
          </a:p>
          <a:p>
            <a:r>
              <a:rPr lang="es-VE" sz="2800" dirty="0"/>
              <a:t>Prefieren estar solos</a:t>
            </a:r>
          </a:p>
          <a:p>
            <a:r>
              <a:rPr lang="es-VE" sz="2800" dirty="0"/>
              <a:t>Tienen apego por los objetos en lugar de las personas</a:t>
            </a:r>
          </a:p>
          <a:p>
            <a:r>
              <a:rPr lang="es-VE" sz="2800" dirty="0"/>
              <a:t>No entienden las normas sociales</a:t>
            </a:r>
          </a:p>
          <a:p>
            <a:r>
              <a:rPr lang="es-VE" sz="2800" dirty="0"/>
              <a:t>Tienen risas o gritos sin motivo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Modelaje</a:t>
            </a:r>
            <a:r>
              <a:rPr lang="en-US" dirty="0" smtClean="0"/>
              <a:t> en Vivo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Puede ser escrito o espontáneo </a:t>
            </a:r>
          </a:p>
          <a:p>
            <a:r>
              <a:rPr lang="es-ES_tradnl" dirty="0" smtClean="0"/>
              <a:t>Se puede actuar un ejemplo positivo y un ejemplo negativo</a:t>
            </a:r>
          </a:p>
          <a:p>
            <a:r>
              <a:rPr lang="es-ES_tradnl" dirty="0" smtClean="0"/>
              <a:t>Le da al niño la oportunidad de practicar</a:t>
            </a:r>
          </a:p>
          <a:p>
            <a:r>
              <a:rPr lang="es-ES_tradnl" dirty="0" smtClean="0"/>
              <a:t>Le da al maestro oportunidad de dar indicaciones </a:t>
            </a:r>
          </a:p>
          <a:p>
            <a:r>
              <a:rPr lang="es-ES_tradnl" dirty="0" smtClean="0"/>
              <a:t>El niño debe ser capaz de actuar la habilidad varias veces sin indicaciones antes de considerarlo aprendido</a:t>
            </a:r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Modelaje en Video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Nino viendo videos de si mismos, adultos, o otros adultos </a:t>
            </a:r>
          </a:p>
          <a:p>
            <a:pPr lvl="1"/>
            <a:r>
              <a:rPr lang="es-ES_tradnl" dirty="0" smtClean="0"/>
              <a:t>Auto-modelado puede ser mas eficaz </a:t>
            </a:r>
          </a:p>
          <a:p>
            <a:r>
              <a:rPr lang="es-ES_tradnl" dirty="0" smtClean="0"/>
              <a:t>Funciona mejor con estudiantes que pueden atender por varios minutos sin tener comportamientos problemáticos 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7. Los padres como socios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963" y="1219200"/>
            <a:ext cx="4745037" cy="4906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  <a:cs typeface="+mn-cs"/>
              </a:rPr>
              <a:t>Los padres son los que mejor conocen a sus hijos!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  <a:cs typeface="+mn-cs"/>
              </a:rPr>
              <a:t>Sus preocupaciones y perspectivas </a:t>
            </a:r>
            <a:r>
              <a:rPr lang="es-ES_tradnl" dirty="0" err="1" smtClean="0">
                <a:ea typeface="+mn-ea"/>
                <a:cs typeface="+mn-cs"/>
              </a:rPr>
              <a:t>deberian</a:t>
            </a:r>
            <a:r>
              <a:rPr lang="es-ES_tradnl" dirty="0" smtClean="0">
                <a:ea typeface="+mn-ea"/>
                <a:cs typeface="+mn-cs"/>
              </a:rPr>
              <a:t> ayudar a formar el planeamiento de la </a:t>
            </a:r>
            <a:r>
              <a:rPr lang="es-ES_tradnl" dirty="0" err="1" smtClean="0">
                <a:ea typeface="+mn-ea"/>
                <a:cs typeface="+mn-cs"/>
              </a:rPr>
              <a:t>educacion</a:t>
            </a:r>
            <a:endParaRPr lang="es-ES_tradnl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 smtClean="0">
                <a:ea typeface="+mn-ea"/>
                <a:cs typeface="+mn-cs"/>
              </a:rPr>
              <a:t>Entre mas se </a:t>
            </a:r>
            <a:r>
              <a:rPr lang="es-ES_tradnl" dirty="0" err="1" smtClean="0">
                <a:ea typeface="+mn-ea"/>
                <a:cs typeface="+mn-cs"/>
              </a:rPr>
              <a:t>involucreen</a:t>
            </a:r>
            <a:r>
              <a:rPr lang="es-ES_tradnl" dirty="0" smtClean="0">
                <a:ea typeface="+mn-ea"/>
                <a:cs typeface="+mn-cs"/>
              </a:rPr>
              <a:t> y sus necesidades sean consideradas, mas invertidos </a:t>
            </a:r>
            <a:r>
              <a:rPr lang="es-ES_tradnl" dirty="0" err="1" smtClean="0">
                <a:ea typeface="+mn-ea"/>
                <a:cs typeface="+mn-cs"/>
              </a:rPr>
              <a:t>estaran</a:t>
            </a:r>
            <a:r>
              <a:rPr lang="es-ES_tradnl" dirty="0" smtClean="0">
                <a:ea typeface="+mn-ea"/>
                <a:cs typeface="+mn-cs"/>
              </a:rPr>
              <a:t> en la </a:t>
            </a:r>
            <a:r>
              <a:rPr lang="es-ES_tradnl" dirty="0" err="1" smtClean="0">
                <a:ea typeface="+mn-ea"/>
                <a:cs typeface="+mn-cs"/>
              </a:rPr>
              <a:t>educacion</a:t>
            </a:r>
            <a:r>
              <a:rPr lang="es-ES_tradnl" dirty="0" smtClean="0">
                <a:ea typeface="+mn-ea"/>
                <a:cs typeface="+mn-cs"/>
              </a:rPr>
              <a:t> de sus hijos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2217738"/>
            <a:ext cx="40735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8. Sea lo mejor que se pueda!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Importante ser…</a:t>
            </a:r>
          </a:p>
          <a:p>
            <a:pPr lvl="1"/>
            <a:r>
              <a:rPr lang="es-ES_tradnl" dirty="0" smtClean="0"/>
              <a:t>Flexible</a:t>
            </a:r>
          </a:p>
          <a:p>
            <a:pPr lvl="1"/>
            <a:r>
              <a:rPr lang="es-ES_tradnl" dirty="0" smtClean="0"/>
              <a:t>Consciente</a:t>
            </a:r>
          </a:p>
          <a:p>
            <a:pPr lvl="1"/>
            <a:r>
              <a:rPr lang="es-ES_tradnl" dirty="0" smtClean="0"/>
              <a:t>Abierta</a:t>
            </a:r>
          </a:p>
          <a:p>
            <a:pPr lvl="1"/>
            <a:r>
              <a:rPr lang="es-ES_tradnl" dirty="0" smtClean="0"/>
              <a:t>Dispuesta a cambiar</a:t>
            </a:r>
          </a:p>
          <a:p>
            <a:pPr lvl="1"/>
            <a:r>
              <a:rPr lang="es-ES_tradnl" dirty="0" smtClean="0"/>
              <a:t>Ser consciente de lo que funciona y lo que NO funciona y comparta esa información con los demás (ambos padres y maestros)</a:t>
            </a:r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1143000"/>
            <a:ext cx="2159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9. Utilice sus recursos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/>
          </a:bodyPr>
          <a:lstStyle/>
          <a:p>
            <a:r>
              <a:rPr lang="es-ES_tradnl" dirty="0" smtClean="0"/>
              <a:t>Recursos en el Internet</a:t>
            </a:r>
          </a:p>
          <a:p>
            <a:r>
              <a:rPr lang="es-ES_tradnl" dirty="0" smtClean="0"/>
              <a:t>Los Padres (que funciona en casa?)</a:t>
            </a:r>
          </a:p>
          <a:p>
            <a:r>
              <a:rPr lang="es-ES_tradnl" dirty="0" smtClean="0"/>
              <a:t>Su equipo de maestros y personal en el CAM</a:t>
            </a:r>
          </a:p>
          <a:p>
            <a:r>
              <a:rPr lang="es-ES_tradnl" dirty="0" smtClean="0"/>
              <a:t>Nosotras!</a:t>
            </a:r>
          </a:p>
          <a:p>
            <a:pPr lvl="1"/>
            <a:r>
              <a:rPr lang="es-ES_tradnl" dirty="0" smtClean="0"/>
              <a:t>Tania Arriaga, tarriaga7</a:t>
            </a:r>
            <a:r>
              <a:rPr lang="es-ES_tradnl" dirty="0" err="1" smtClean="0"/>
              <a:t>@gmail.com</a:t>
            </a:r>
            <a:endParaRPr lang="es-ES_tradnl" dirty="0" smtClean="0"/>
          </a:p>
          <a:p>
            <a:pPr lvl="1"/>
            <a:r>
              <a:rPr lang="es-ES_tradnl" dirty="0" smtClean="0"/>
              <a:t>Yolanda Barba, </a:t>
            </a:r>
            <a:r>
              <a:rPr lang="es-ES_tradnl" dirty="0" err="1" smtClean="0"/>
              <a:t>yolisbarba@gmail.com</a:t>
            </a:r>
            <a:endParaRPr lang="es-ES_tradnl" dirty="0" smtClean="0"/>
          </a:p>
          <a:p>
            <a:pPr lvl="1"/>
            <a:r>
              <a:rPr lang="es-ES_tradnl" dirty="0" smtClean="0"/>
              <a:t>Natalia Cardoso, ncardoso13@gmail.com</a:t>
            </a:r>
          </a:p>
          <a:p>
            <a:pPr lvl="1"/>
            <a:r>
              <a:rPr lang="es-ES_tradnl" dirty="0" smtClean="0"/>
              <a:t>Dra. Valeria Cook-Morales, vcmorale@mail.sdsu.edu</a:t>
            </a:r>
          </a:p>
          <a:p>
            <a:pPr lvl="1"/>
            <a:r>
              <a:rPr lang="es-ES_tradnl" dirty="0" smtClean="0"/>
              <a:t>El Programa de Psicología, </a:t>
            </a:r>
            <a:r>
              <a:rPr lang="es-ES_tradnl" dirty="0" err="1" smtClean="0"/>
              <a:t>bilingualSP@gmail.com</a:t>
            </a:r>
            <a:r>
              <a:rPr lang="es-ES_tradnl" dirty="0" smtClean="0"/>
              <a:t>  </a:t>
            </a:r>
            <a:endParaRPr lang="es-ES_tradn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/>
              <a:t>10. La Receta para el EXITO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algn="ctr">
              <a:buFont typeface="Arial" pitchFamily="27" charset="0"/>
              <a:buNone/>
            </a:pPr>
            <a:endParaRPr lang="es-ES_tradnl" dirty="0" smtClean="0"/>
          </a:p>
          <a:p>
            <a:pPr algn="ctr">
              <a:buFont typeface="Arial" pitchFamily="27" charset="0"/>
              <a:buNone/>
            </a:pPr>
            <a:endParaRPr lang="es-ES_tradnl" dirty="0" smtClean="0"/>
          </a:p>
          <a:p>
            <a:pPr algn="ctr">
              <a:buFont typeface="Arial" pitchFamily="27" charset="0"/>
              <a:buNone/>
            </a:pPr>
            <a:endParaRPr lang="es-ES_tradnl" dirty="0" smtClean="0"/>
          </a:p>
          <a:p>
            <a:pPr algn="ctr">
              <a:buFont typeface="Arial" pitchFamily="27" charset="0"/>
              <a:buNone/>
            </a:pPr>
            <a:endParaRPr lang="es-ES_tradnl" dirty="0" smtClean="0"/>
          </a:p>
          <a:p>
            <a:pPr algn="ctr">
              <a:buFont typeface="Arial" pitchFamily="27" charset="0"/>
              <a:buNone/>
            </a:pPr>
            <a:endParaRPr lang="es-ES_tradnl" dirty="0" smtClean="0"/>
          </a:p>
          <a:p>
            <a:pPr algn="ctr">
              <a:buFont typeface="Arial" pitchFamily="27" charset="0"/>
              <a:buNone/>
            </a:pPr>
            <a:r>
              <a:rPr lang="es-ES_tradnl" dirty="0" smtClean="0"/>
              <a:t>Nuestros estudiantes necesitan una </a:t>
            </a:r>
            <a:r>
              <a:rPr lang="es-ES_tradnl" dirty="0" err="1" smtClean="0"/>
              <a:t>combinacion</a:t>
            </a:r>
            <a:r>
              <a:rPr lang="es-ES_tradnl" dirty="0" smtClean="0"/>
              <a:t> de </a:t>
            </a:r>
            <a:r>
              <a:rPr lang="es-ES_tradnl" dirty="0" err="1" smtClean="0"/>
              <a:t>comprension</a:t>
            </a:r>
            <a:r>
              <a:rPr lang="es-ES_tradnl" dirty="0" smtClean="0"/>
              <a:t> y buenas practicas dentro del </a:t>
            </a:r>
            <a:r>
              <a:rPr lang="es-ES_tradnl" dirty="0" err="1" smtClean="0"/>
              <a:t>salon</a:t>
            </a:r>
            <a:r>
              <a:rPr lang="es-ES_tradnl" dirty="0" smtClean="0"/>
              <a:t>.</a:t>
            </a:r>
          </a:p>
          <a:p>
            <a:pPr algn="ctr">
              <a:buFont typeface="Arial" pitchFamily="27" charset="0"/>
              <a:buNone/>
            </a:pPr>
            <a:r>
              <a:rPr lang="es-ES_tradnl" b="1" dirty="0" smtClean="0"/>
              <a:t>Ustedes ya tienen exactamente lo que se necesita para </a:t>
            </a:r>
            <a:r>
              <a:rPr lang="es-ES_tradnl" b="1" dirty="0" err="1" smtClean="0"/>
              <a:t>ensenarles</a:t>
            </a:r>
            <a:r>
              <a:rPr lang="es-ES_tradnl" b="1" dirty="0" smtClean="0"/>
              <a:t>!!!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860425"/>
            <a:ext cx="5386388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>
                <a:solidFill>
                  <a:srgbClr val="000000"/>
                </a:solidFill>
              </a:rPr>
              <a:t>Características Sociales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19200"/>
            <a:ext cx="8280400" cy="4876800"/>
          </a:xfrm>
        </p:spPr>
        <p:txBody>
          <a:bodyPr>
            <a:normAutofit/>
          </a:bodyPr>
          <a:lstStyle/>
          <a:p>
            <a:r>
              <a:rPr lang="es-VE" sz="2800" dirty="0"/>
              <a:t>Su juego imaginativo está ausente o es pobre</a:t>
            </a:r>
          </a:p>
          <a:p>
            <a:r>
              <a:rPr lang="es-VE" sz="2800" dirty="0"/>
              <a:t>Usan los juguetes en forma extraña, los colocan en hileras, los giran, etc.</a:t>
            </a:r>
          </a:p>
          <a:p>
            <a:r>
              <a:rPr lang="es-VE" sz="2800" dirty="0"/>
              <a:t>No comprenden los sentimientos de otros</a:t>
            </a:r>
          </a:p>
          <a:p>
            <a:r>
              <a:rPr lang="es-VE" sz="2800" dirty="0"/>
              <a:t>Expresan emociones en forma inadecuada</a:t>
            </a:r>
          </a:p>
          <a:p>
            <a:r>
              <a:rPr lang="es-VE" sz="2800" dirty="0"/>
              <a:t>No comprenden normas sexuales</a:t>
            </a:r>
          </a:p>
          <a:p>
            <a:r>
              <a:rPr lang="es-VE" sz="2800" dirty="0"/>
              <a:t>Tienen que ser enseñados a cooperar, compartir y ser concientes de los otros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s-VE" dirty="0"/>
              <a:t>Características de la Comunicación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199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VE" sz="2800" dirty="0"/>
              <a:t>Hablan poco o nada (14% nunca hablan)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Lentos en usar y comprender gestos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Persisten en un solo tema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dificultad para comprender conceptos abstractos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dificultad para seguir el diálogo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Tienen dificultad en comunicarse socialmente, muy poco inician la comunicación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No comprenden el contenido de la comunicación</a:t>
            </a:r>
          </a:p>
          <a:p>
            <a:pPr>
              <a:lnSpc>
                <a:spcPct val="90000"/>
              </a:lnSpc>
            </a:pPr>
            <a:r>
              <a:rPr lang="es-VE" sz="2800" dirty="0"/>
              <a:t>Expresan sentimientos por medio de conductas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s-VE" dirty="0"/>
              <a:t>Características de Conductas Extrañas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VE" dirty="0"/>
              <a:t>Parecen sordos y/o son hipersensibles a ciertos sonidos</a:t>
            </a:r>
          </a:p>
          <a:p>
            <a:pPr>
              <a:lnSpc>
                <a:spcPct val="90000"/>
              </a:lnSpc>
            </a:pPr>
            <a:r>
              <a:rPr lang="es-VE" dirty="0"/>
              <a:t>No temen ante peligros reales</a:t>
            </a:r>
          </a:p>
          <a:p>
            <a:pPr>
              <a:lnSpc>
                <a:spcPct val="90000"/>
              </a:lnSpc>
            </a:pPr>
            <a:r>
              <a:rPr lang="es-VE" dirty="0"/>
              <a:t>Tienen miedos poco usuales</a:t>
            </a:r>
          </a:p>
          <a:p>
            <a:pPr>
              <a:lnSpc>
                <a:spcPct val="90000"/>
              </a:lnSpc>
            </a:pPr>
            <a:r>
              <a:rPr lang="es-VE" dirty="0"/>
              <a:t>Se resisten al cambio de rutina, en las personas y el ambiente</a:t>
            </a:r>
          </a:p>
          <a:p>
            <a:pPr>
              <a:lnSpc>
                <a:spcPct val="90000"/>
              </a:lnSpc>
            </a:pPr>
            <a:r>
              <a:rPr lang="es-VE" dirty="0"/>
              <a:t>Presentan movimientos repetitivos como balancearse, golpear con la mano o caminar de un lado a otro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s-VE" dirty="0">
                <a:solidFill>
                  <a:srgbClr val="000000"/>
                </a:solidFill>
              </a:rPr>
              <a:t>Características de Conductas Extrañas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19200"/>
            <a:ext cx="8147050" cy="4876800"/>
          </a:xfrm>
        </p:spPr>
        <p:txBody>
          <a:bodyPr>
            <a:normAutofit/>
          </a:bodyPr>
          <a:lstStyle/>
          <a:p>
            <a:r>
              <a:rPr lang="es-VE" dirty="0" smtClean="0"/>
              <a:t>Exceso </a:t>
            </a:r>
            <a:r>
              <a:rPr lang="es-VE" dirty="0"/>
              <a:t>de interés en luces, espejos o ventiladores</a:t>
            </a:r>
          </a:p>
          <a:p>
            <a:r>
              <a:rPr lang="es-VE" dirty="0"/>
              <a:t>Exploran el ambiente en forma inapropiada, como lamer, olfatear, palpar…</a:t>
            </a:r>
          </a:p>
          <a:p>
            <a:r>
              <a:rPr lang="es-VE" dirty="0"/>
              <a:t>Evitan el contacto humano y prefieren objetos o estímulo visual</a:t>
            </a:r>
          </a:p>
          <a:p>
            <a:r>
              <a:rPr lang="es-VE" dirty="0"/>
              <a:t>Su atención es corta o persistente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2460</Words>
  <Application>Microsoft Macintosh PowerPoint</Application>
  <PresentationFormat>On-screen Show (4:3)</PresentationFormat>
  <Paragraphs>350</Paragraphs>
  <Slides>55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!Ayúdenme! ¿Como puedo manejar la conducta de mis alumnos  con Autismo?</vt:lpstr>
      <vt:lpstr>Los Trastornos del Espectro Autista tienen origen orgánico y multicausal</vt:lpstr>
      <vt:lpstr>Desviaciones del Desarrollo</vt:lpstr>
      <vt:lpstr>Slide 4</vt:lpstr>
      <vt:lpstr>Características Sociales</vt:lpstr>
      <vt:lpstr>Características Sociales</vt:lpstr>
      <vt:lpstr>Características de la Comunicación</vt:lpstr>
      <vt:lpstr>Características de Conductas Extrañas</vt:lpstr>
      <vt:lpstr>Características de Conductas Extrañas</vt:lpstr>
      <vt:lpstr>Características de Aprendizaje</vt:lpstr>
      <vt:lpstr>Características de Aprendizaje</vt:lpstr>
      <vt:lpstr>Areas Fuertes</vt:lpstr>
      <vt:lpstr>¿Como podemos manejar el comportamiento de nuestros estudiantes con autismo?   Los expertos y las personas con autismo nos han dado respuestas y con la ayuda de los padres se han logrado avances en como manejar el aprendizaje y comportamiento…</vt:lpstr>
      <vt:lpstr>1. Trabaja en equipo</vt:lpstr>
      <vt:lpstr>1. Trabaja en equipo cont. </vt:lpstr>
      <vt:lpstr>1. Trabaja en equipo cont. </vt:lpstr>
      <vt:lpstr>2. Sea un detective del comportamiento</vt:lpstr>
      <vt:lpstr>Situaciones Especificas</vt:lpstr>
      <vt:lpstr>Situaciones Especificas</vt:lpstr>
      <vt:lpstr>3. La Comunicación</vt:lpstr>
      <vt:lpstr>4. Las Indicaciones</vt:lpstr>
      <vt:lpstr>Situaciones Especificas</vt:lpstr>
      <vt:lpstr>Situaciones Especificas</vt:lpstr>
      <vt:lpstr>5. La Estructura</vt:lpstr>
      <vt:lpstr>Situaciones Especificas</vt:lpstr>
      <vt:lpstr>Apoyos Visuales</vt:lpstr>
      <vt:lpstr>Consejos Adicionales</vt:lpstr>
      <vt:lpstr>6. Habilidades Sociales  </vt:lpstr>
      <vt:lpstr>¿Que son Historias Sociales?</vt:lpstr>
      <vt:lpstr>¿Cuándo se pueden usar las historias sociales?</vt:lpstr>
      <vt:lpstr>Desarrollando una historia social…</vt:lpstr>
      <vt:lpstr>Desarrollando una historia social cont.</vt:lpstr>
      <vt:lpstr>¿Cómo se usan las historias sociales?</vt:lpstr>
      <vt:lpstr>Slide 34</vt:lpstr>
      <vt:lpstr>Me gusta venir a la escuela. </vt:lpstr>
      <vt:lpstr>Todos los días me esfuerzo</vt:lpstr>
      <vt:lpstr>Algunos días me siento enojada o triste.</vt:lpstr>
      <vt:lpstr>Mi maestra se siente feliz cuando hago mi mejor esfuerzo y trabajo calladita.</vt:lpstr>
      <vt:lpstr>Cuando me enojo se que debo decirle a mi maestra, “me siento enojada”.</vt:lpstr>
      <vt:lpstr>Cuando me enojo puedo ir a sentarme calladita</vt:lpstr>
      <vt:lpstr>Ya no tengo que escupir en la escuela.</vt:lpstr>
      <vt:lpstr>!Especialmente a mi!</vt:lpstr>
      <vt:lpstr>Conversaciones con tiras cómicas</vt:lpstr>
      <vt:lpstr>Slide 44</vt:lpstr>
      <vt:lpstr>Slide 45</vt:lpstr>
      <vt:lpstr>Tarjetas de Poder</vt:lpstr>
      <vt:lpstr>Tarjetas de Poder</vt:lpstr>
      <vt:lpstr>Oportunidades para ensenar</vt:lpstr>
      <vt:lpstr>Oportunidades para enseñar</vt:lpstr>
      <vt:lpstr>Modelaje en Vivo</vt:lpstr>
      <vt:lpstr>Modelaje en Video</vt:lpstr>
      <vt:lpstr>7. Los padres como socios</vt:lpstr>
      <vt:lpstr>8. Sea lo mejor que se pueda!</vt:lpstr>
      <vt:lpstr>9. Utilice sus recursos</vt:lpstr>
      <vt:lpstr>10. La Receta para el EXITO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Yolanda Barba</dc:creator>
  <cp:lastModifiedBy>Yolanda Barba</cp:lastModifiedBy>
  <cp:revision>33</cp:revision>
  <dcterms:created xsi:type="dcterms:W3CDTF">2011-06-21T04:54:23Z</dcterms:created>
  <dcterms:modified xsi:type="dcterms:W3CDTF">2011-06-21T05:01:35Z</dcterms:modified>
</cp:coreProperties>
</file>