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Lst>
  <p:sldSz cy="5143500" cx="9144000"/>
  <p:notesSz cx="6858000" cy="9144000"/>
  <p:embeddedFontLst>
    <p:embeddedFont>
      <p:font typeface="Questrial"/>
      <p:regular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Nola Butler-Byr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Questrial-regular.fntdata"/><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6.xml"/><Relationship Id="rId66" Type="http://schemas.openxmlformats.org/officeDocument/2006/relationships/font" Target="fonts/OpenSans-boldItalic.fntdata"/><Relationship Id="rId21" Type="http://schemas.openxmlformats.org/officeDocument/2006/relationships/slide" Target="slides/slide15.xml"/><Relationship Id="rId65" Type="http://schemas.openxmlformats.org/officeDocument/2006/relationships/font" Target="fonts/OpenSans-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0-30T06:48:44.298">
    <p:pos x="384" y="804"/>
    <p:text>Update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10-30T06:42:06.821">
    <p:pos x="384" y="852"/>
    <p:text>Update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citeseerx.ist.psu.edu/viewdoc/download?doi=10.1.1.500.5873&amp;rep=rep1&amp;type=pdf"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alpcc.or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Calibri"/>
              <a:buNone/>
            </a:pPr>
            <a:r>
              <a:rPr lang="en-US"/>
              <a:t>Open House:</a:t>
            </a:r>
            <a:endParaRPr/>
          </a:p>
          <a:p>
            <a:pPr indent="0" lvl="0" marL="0" rtl="0" algn="l">
              <a:spcBef>
                <a:spcPts val="0"/>
              </a:spcBef>
              <a:spcAft>
                <a:spcPts val="0"/>
              </a:spcAft>
              <a:buClr>
                <a:schemeClr val="dk1"/>
              </a:buClr>
              <a:buFont typeface="Calibri"/>
              <a:buNone/>
            </a:pPr>
            <a:r>
              <a:rPr lang="en-US"/>
              <a:t>Nola will introduce herself and provide a short welcome message and overview of the Info session, and intro administrators, if they come.</a:t>
            </a:r>
            <a:endParaRPr/>
          </a:p>
          <a:p>
            <a:pPr indent="0" lvl="0" marL="0" rtl="0" algn="l">
              <a:spcBef>
                <a:spcPts val="0"/>
              </a:spcBef>
              <a:spcAft>
                <a:spcPts val="0"/>
              </a:spcAft>
              <a:buClr>
                <a:schemeClr val="dk1"/>
              </a:buClr>
              <a:buFont typeface="Calibri"/>
              <a:buNone/>
            </a:pPr>
            <a:r>
              <a:rPr lang="en-US"/>
              <a:t>-Faculty will introduce themselves</a:t>
            </a:r>
            <a:endParaRPr/>
          </a:p>
          <a:p>
            <a:pPr indent="0" lvl="0" marL="0" rtl="0" algn="l">
              <a:spcBef>
                <a:spcPts val="0"/>
              </a:spcBef>
              <a:spcAft>
                <a:spcPts val="0"/>
              </a:spcAft>
              <a:buClr>
                <a:schemeClr val="dk1"/>
              </a:buClr>
              <a:buFont typeface="Calibri"/>
              <a:buNone/>
            </a:pPr>
            <a:r>
              <a:rPr lang="en-US"/>
              <a:t>-Students</a:t>
            </a:r>
            <a:endParaRPr/>
          </a:p>
          <a:p>
            <a:pPr indent="0" lvl="0" marL="0" rtl="0" algn="l">
              <a:spcBef>
                <a:spcPts val="0"/>
              </a:spcBef>
              <a:spcAft>
                <a:spcPts val="0"/>
              </a:spcAft>
              <a:buClr>
                <a:schemeClr val="dk1"/>
              </a:buClr>
              <a:buFont typeface="Calibri"/>
              <a:buNone/>
            </a:pPr>
            <a:r>
              <a:rPr lang="en-US"/>
              <a:t>-Interested applicants</a:t>
            </a:r>
            <a:endParaRPr>
              <a:solidFill>
                <a:schemeClr val="lt1"/>
              </a:solidFill>
            </a:endParaRPr>
          </a:p>
        </p:txBody>
      </p:sp>
      <p:sp>
        <p:nvSpPr>
          <p:cNvPr id="143" name="Google Shape;143;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0044862e5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10044862e5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solidFill>
                  <a:srgbClr val="000000"/>
                </a:solidFill>
              </a:rPr>
              <a:t>Maria</a:t>
            </a:r>
            <a:endParaRPr b="0" i="0" sz="1200" u="none" cap="none" strike="noStrike">
              <a:solidFill>
                <a:srgbClr val="000000"/>
              </a:solidFill>
              <a:latin typeface="Calibri"/>
              <a:ea typeface="Calibri"/>
              <a:cs typeface="Calibri"/>
              <a:sym typeface="Calibri"/>
            </a:endParaRPr>
          </a:p>
        </p:txBody>
      </p:sp>
      <p:sp>
        <p:nvSpPr>
          <p:cNvPr id="212" name="Google Shape;212;g10044862e5f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a:t>Nola</a:t>
            </a:r>
            <a:r>
              <a:rPr b="1" i="0" lang="en-US" u="none" cap="none" strike="noStrike">
                <a:solidFill>
                  <a:schemeClr val="dk1"/>
                </a:solidFill>
              </a:rPr>
              <a:t>—history overview</a:t>
            </a:r>
            <a:endParaRPr b="1"/>
          </a:p>
          <a:p>
            <a:pPr indent="-194373" lvl="0" marL="171450" marR="0" rtl="0" algn="l">
              <a:lnSpc>
                <a:spcPct val="8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CBB prepared unlicensed counselors for over 40 years that serve schools, communities, colleges and universities.</a:t>
            </a:r>
            <a:endParaRPr/>
          </a:p>
          <a:p>
            <a:pPr indent="-312483" lvl="0" marL="342900" marR="0" rtl="0" algn="l">
              <a:lnSpc>
                <a:spcPct val="90000"/>
              </a:lnSpc>
              <a:spcBef>
                <a:spcPts val="0"/>
              </a:spcBef>
              <a:spcAft>
                <a:spcPts val="0"/>
              </a:spcAft>
              <a:buClr>
                <a:schemeClr val="dk1"/>
              </a:buClr>
              <a:buSzPts val="1200"/>
              <a:buFont typeface="Arial"/>
              <a:buChar char="•"/>
            </a:pPr>
            <a:r>
              <a:rPr b="0" i="0" lang="en-US" u="none" cap="none" strike="noStrike">
                <a:solidFill>
                  <a:schemeClr val="dk1"/>
                </a:solidFill>
                <a:latin typeface="Arial"/>
                <a:ea typeface="Arial"/>
                <a:cs typeface="Arial"/>
                <a:sym typeface="Arial"/>
              </a:rPr>
              <a:t>Dave Malcolm’s partners-in-learning philosophy and pedagogy continues to serve as a critical consciousness and inspiration for the CBB Program and corresponds to Freire’s definition of critical pedagogy: </a:t>
            </a:r>
            <a:endParaRPr/>
          </a:p>
          <a:p>
            <a:pPr indent="-330200" lvl="1" marL="800100" marR="0" rtl="0" algn="l">
              <a:lnSpc>
                <a:spcPct val="90000"/>
              </a:lnSpc>
              <a:spcBef>
                <a:spcPts val="0"/>
              </a:spcBef>
              <a:spcAft>
                <a:spcPts val="0"/>
              </a:spcAft>
              <a:buClr>
                <a:schemeClr val="dk1"/>
              </a:buClr>
              <a:buSzPts val="1200"/>
              <a:buFont typeface="Arial"/>
              <a:buChar char="•"/>
            </a:pPr>
            <a:r>
              <a:rPr b="0" i="0" lang="en-US" u="none" cap="none" strike="noStrike">
                <a:solidFill>
                  <a:schemeClr val="dk1"/>
                </a:solidFill>
                <a:latin typeface="Arial"/>
                <a:ea typeface="Arial"/>
                <a:cs typeface="Arial"/>
                <a:sym typeface="Arial"/>
              </a:rPr>
              <a:t>…pedagogy of the oppressed, a pedagogy which must be forged with, not for, the oppressed (whether individuals or peoples) in the incessant struggle to regain their humanity. This pedagogy makes oppression and its causes objects of reflection by the oppressed, and from that reflection will come their necessary engagement in the struggle for liberation. And in the struggle this pedagogy will be made and remade. (Freire, 1972, p. 30)</a:t>
            </a:r>
            <a:endParaRPr/>
          </a:p>
          <a:p>
            <a:pPr indent="-118110" lvl="0" marL="171450" marR="0" rtl="0" algn="l">
              <a:lnSpc>
                <a:spcPct val="80000"/>
              </a:lnSpc>
              <a:spcBef>
                <a:spcPts val="0"/>
              </a:spcBef>
              <a:spcAft>
                <a:spcPts val="0"/>
              </a:spcAft>
              <a:buClr>
                <a:schemeClr val="dk1"/>
              </a:buClr>
              <a:buSzPts val="840"/>
              <a:buFont typeface="Arial"/>
              <a:buNone/>
            </a:pPr>
            <a:r>
              <a:t/>
            </a:r>
            <a:endParaRPr b="1" i="1" u="none" cap="none" strike="noStrike">
              <a:solidFill>
                <a:schemeClr val="dk1"/>
              </a:solidFill>
              <a:latin typeface="Calibri"/>
              <a:ea typeface="Calibri"/>
              <a:cs typeface="Calibri"/>
              <a:sym typeface="Calibri"/>
            </a:endParaRPr>
          </a:p>
          <a:p>
            <a:pPr indent="-194373" lvl="0" marL="171450" marR="0" rtl="0" algn="l">
              <a:lnSpc>
                <a:spcPct val="80000"/>
              </a:lnSpc>
              <a:spcBef>
                <a:spcPts val="0"/>
              </a:spcBef>
              <a:spcAft>
                <a:spcPts val="0"/>
              </a:spcAft>
              <a:buClr>
                <a:schemeClr val="dk1"/>
              </a:buClr>
              <a:buSzPts val="1200"/>
              <a:buFont typeface="Arial"/>
              <a:buChar char="•"/>
            </a:pPr>
            <a:r>
              <a:rPr b="1" i="1" lang="en-US" u="none" cap="none" strike="noStrike">
                <a:solidFill>
                  <a:schemeClr val="dk1"/>
                </a:solidFill>
                <a:latin typeface="Calibri"/>
                <a:ea typeface="Calibri"/>
                <a:cs typeface="Calibri"/>
                <a:sym typeface="Calibri"/>
              </a:rPr>
              <a:t>Each One Teach One</a:t>
            </a:r>
            <a:r>
              <a:rPr b="0" i="0" lang="en-US" u="none" cap="none" strike="noStrike">
                <a:solidFill>
                  <a:schemeClr val="dk1"/>
                </a:solidFill>
                <a:latin typeface="Calibri"/>
                <a:ea typeface="Calibri"/>
                <a:cs typeface="Calibri"/>
                <a:sym typeface="Calibri"/>
              </a:rPr>
              <a:t>  (EOTO) is an African American proverb about a teaching and mentoring practice and </a:t>
            </a:r>
            <a:r>
              <a:rPr b="1" i="1" lang="en-US" u="none" cap="none" strike="noStrike">
                <a:solidFill>
                  <a:schemeClr val="dk1"/>
                </a:solidFill>
                <a:latin typeface="Calibri"/>
                <a:ea typeface="Calibri"/>
                <a:cs typeface="Calibri"/>
                <a:sym typeface="Calibri"/>
              </a:rPr>
              <a:t>Si Se Puede</a:t>
            </a:r>
            <a:r>
              <a:rPr b="0" i="0" lang="en-US" u="none" cap="none" strike="noStrike">
                <a:solidFill>
                  <a:schemeClr val="dk1"/>
                </a:solidFill>
                <a:latin typeface="Calibri"/>
                <a:ea typeface="Calibri"/>
                <a:cs typeface="Calibri"/>
                <a:sym typeface="Calibri"/>
              </a:rPr>
              <a:t>, the rallying cry of the United Farm workers. The legacies of Each One Teach One and Si Se Puede philosophies that promote academic and social support and achievement that aid in breaking down the blockages and barriers that scholars from disadvantaged backgrounds continue to face, including instilling a sense of connection and belonging in academic spaces that empower disadvantaged students to find their voices and own their learning processes.</a:t>
            </a:r>
            <a:endParaRPr/>
          </a:p>
          <a:p>
            <a:pPr indent="0" lvl="0" marL="0" marR="0" rtl="0" algn="l">
              <a:lnSpc>
                <a:spcPct val="80000"/>
              </a:lnSpc>
              <a:spcBef>
                <a:spcPts val="0"/>
              </a:spcBef>
              <a:spcAft>
                <a:spcPts val="0"/>
              </a:spcAft>
              <a:buNone/>
            </a:pPr>
            <a:r>
              <a:t/>
            </a:r>
            <a:endParaRPr b="0" i="0" u="none" cap="none" strike="noStrike">
              <a:solidFill>
                <a:schemeClr val="dk1"/>
              </a:solidFill>
              <a:latin typeface="Calibri"/>
              <a:ea typeface="Calibri"/>
              <a:cs typeface="Calibri"/>
              <a:sym typeface="Calibri"/>
            </a:endParaRPr>
          </a:p>
        </p:txBody>
      </p:sp>
      <p:sp>
        <p:nvSpPr>
          <p:cNvPr id="220" name="Google Shape;220;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Arianne - The foundation of CBB’s Learning community is our commitment to forming a partnership-in-learning between students and faculty. CBB works with a basic assumption that students bring valuable  experience and knowledge to the program that informs what the community will learn and how we will learn it. Often this means, students will work with faculty to develop syllabi, activities and </a:t>
            </a:r>
            <a:r>
              <a:rPr lang="en-US"/>
              <a:t>assignments</a:t>
            </a:r>
            <a:r>
              <a:rPr lang="en-US"/>
              <a:t> for each of their courses.</a:t>
            </a:r>
            <a:endParaRPr/>
          </a:p>
        </p:txBody>
      </p:sp>
      <p:sp>
        <p:nvSpPr>
          <p:cNvPr id="226" name="Google Shape;22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6f88a2820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6f88a28202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solidFill>
                  <a:schemeClr val="lt1"/>
                </a:solidFill>
              </a:rPr>
              <a:t>AriannAe”</a:t>
            </a:r>
            <a:endParaRPr b="0" i="0" sz="1200" u="none" cap="none" strike="noStrike">
              <a:solidFill>
                <a:schemeClr val="lt1"/>
              </a:solidFill>
              <a:latin typeface="Calibri"/>
              <a:ea typeface="Calibri"/>
              <a:cs typeface="Calibri"/>
              <a:sym typeface="Calibri"/>
            </a:endParaRPr>
          </a:p>
        </p:txBody>
      </p:sp>
      <p:sp>
        <p:nvSpPr>
          <p:cNvPr id="235" name="Google Shape;235;g6f88a28202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Nellie</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Inspired by Dr. Dave Malcolm’s original vision, but modified to address current community needs for licensed professional counselors.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None/>
            </a:pPr>
            <a:r>
              <a:rPr b="1" i="0" lang="en-US" sz="1200" u="none" cap="none" strike="noStrike">
                <a:solidFill>
                  <a:srgbClr val="FF0000"/>
                </a:solidFill>
                <a:latin typeface="Arial"/>
                <a:ea typeface="Arial"/>
                <a:cs typeface="Arial"/>
                <a:sym typeface="Arial"/>
              </a:rPr>
              <a:t>Build a multicultural learning community </a:t>
            </a:r>
            <a:r>
              <a:rPr b="0" i="0" lang="en-US" sz="1200" u="none" cap="none" strike="noStrike">
                <a:solidFill>
                  <a:schemeClr val="dk1"/>
                </a:solidFill>
                <a:latin typeface="Arial"/>
                <a:ea typeface="Arial"/>
                <a:cs typeface="Arial"/>
                <a:sym typeface="Arial"/>
              </a:rPr>
              <a:t>composed of highly diverse individuals—many from disadvantaged backgrounds, who are committed to working with and through community to learn the skills, knowledge and abilities needed to become social justice advocates and address injustice, including educational and economic inequality.</a:t>
            </a:r>
            <a:endParaRPr/>
          </a:p>
          <a:p>
            <a:pPr indent="0" lvl="0" marL="0" marR="0" rtl="0" algn="l">
              <a:lnSpc>
                <a:spcPct val="120000"/>
              </a:lnSpc>
              <a:spcBef>
                <a:spcPts val="0"/>
              </a:spcBef>
              <a:spcAft>
                <a:spcPts val="0"/>
              </a:spcAft>
              <a:buNone/>
            </a:pPr>
            <a:r>
              <a:rPr b="1" i="0" lang="en-US" sz="1200" u="none" cap="none" strike="noStrike">
                <a:solidFill>
                  <a:srgbClr val="FF0000"/>
                </a:solidFill>
                <a:latin typeface="Arial"/>
                <a:ea typeface="Arial"/>
                <a:cs typeface="Arial"/>
                <a:sym typeface="Arial"/>
              </a:rPr>
              <a:t>Develop highly competent, licensed multicultural community counselors </a:t>
            </a:r>
            <a:r>
              <a:rPr b="0" i="0" lang="en-US" sz="1200" u="none" cap="none" strike="noStrike">
                <a:solidFill>
                  <a:schemeClr val="dk1"/>
                </a:solidFill>
                <a:latin typeface="Arial"/>
                <a:ea typeface="Arial"/>
                <a:cs typeface="Arial"/>
                <a:sym typeface="Arial"/>
              </a:rPr>
              <a:t>who will serve the needs of diverse individuals and communities suffering mental and emotional distress and trauma, while developing love, well-being, good self-care and healthy relationships.</a:t>
            </a:r>
            <a:endParaRPr/>
          </a:p>
          <a:p>
            <a:pPr indent="0" lvl="0" marL="0" marR="0" rtl="0" algn="l">
              <a:lnSpc>
                <a:spcPct val="120000"/>
              </a:lnSpc>
              <a:spcBef>
                <a:spcPts val="0"/>
              </a:spcBef>
              <a:spcAft>
                <a:spcPts val="0"/>
              </a:spcAft>
              <a:buNone/>
            </a:pPr>
            <a:r>
              <a:rPr b="1" i="0" lang="en-US" sz="1200" u="none" cap="none" strike="noStrike">
                <a:solidFill>
                  <a:srgbClr val="FF0000"/>
                </a:solidFill>
                <a:latin typeface="Arial"/>
                <a:ea typeface="Arial"/>
                <a:cs typeface="Arial"/>
                <a:sym typeface="Arial"/>
              </a:rPr>
              <a:t>Develop a healthy learning environment for all of its members</a:t>
            </a:r>
            <a:r>
              <a:rPr b="0" i="0" lang="en-US" sz="1200" u="none" cap="none" strike="noStrike">
                <a:solidFill>
                  <a:schemeClr val="dk1"/>
                </a:solidFill>
                <a:latin typeface="Arial"/>
                <a:ea typeface="Arial"/>
                <a:cs typeface="Arial"/>
                <a:sym typeface="Arial"/>
              </a:rPr>
              <a:t>, where faculty and students work as partners in the learning process.</a:t>
            </a:r>
            <a:endParaRPr/>
          </a:p>
          <a:p>
            <a:pPr indent="0" lvl="0" marL="0" marR="0" rtl="0" algn="l">
              <a:lnSpc>
                <a:spcPct val="120000"/>
              </a:lnSpc>
              <a:spcBef>
                <a:spcPts val="0"/>
              </a:spcBef>
              <a:spcAft>
                <a:spcPts val="0"/>
              </a:spcAft>
              <a:buNone/>
            </a:pPr>
            <a:r>
              <a:rPr b="1" i="0" lang="en-US" sz="1200" u="none" cap="none" strike="noStrike">
                <a:solidFill>
                  <a:srgbClr val="FF0000"/>
                </a:solidFill>
                <a:latin typeface="Arial"/>
                <a:ea typeface="Arial"/>
                <a:cs typeface="Arial"/>
                <a:sym typeface="Arial"/>
              </a:rPr>
              <a:t>Collaboratively develop syllabi that emerge from community needs </a:t>
            </a:r>
            <a:r>
              <a:rPr b="0" i="0" lang="en-US" sz="1200" u="none" cap="none" strike="noStrike">
                <a:solidFill>
                  <a:schemeClr val="dk1"/>
                </a:solidFill>
                <a:latin typeface="Arial"/>
                <a:ea typeface="Arial"/>
                <a:cs typeface="Arial"/>
                <a:sym typeface="Arial"/>
              </a:rPr>
              <a:t>and the tasks the community sets out to perform in the communities we serve and at field sites, including the community counseling clinic.</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5" name="Google Shape;245;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Nellie</a:t>
            </a:r>
            <a:endParaRPr b="0" i="0" sz="1200" u="none" cap="none" strike="noStrike">
              <a:solidFill>
                <a:schemeClr val="dk1"/>
              </a:solidFill>
              <a:latin typeface="Calibri"/>
              <a:ea typeface="Calibri"/>
              <a:cs typeface="Calibri"/>
              <a:sym typeface="Calibri"/>
            </a:endParaRPr>
          </a:p>
        </p:txBody>
      </p:sp>
      <p:sp>
        <p:nvSpPr>
          <p:cNvPr id="253" name="Google Shape;253;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lang="en-US"/>
              <a:t>Nellie</a:t>
            </a:r>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Yosso, T.J. (2005). Whose culture has capital? A critical race theory discussion of community cultural wealth. Race Ethnicity and Education, 8(1), pps. 69-91. </a:t>
            </a:r>
            <a:r>
              <a:rPr b="0" i="0" lang="en-US" sz="1200" u="sng" cap="none" strike="noStrike">
                <a:solidFill>
                  <a:schemeClr val="hlink"/>
                </a:solidFill>
                <a:latin typeface="Calibri"/>
                <a:ea typeface="Calibri"/>
                <a:cs typeface="Calibri"/>
                <a:sym typeface="Calibri"/>
                <a:hlinkClick r:id="rId2"/>
              </a:rPr>
              <a:t>http://citeseerx.ist.psu.edu/viewdoc/download?doi=10.1.1.500.5873&amp;rep=rep1&amp;type=pdf</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228600" lvl="0" marL="228600" marR="0" rtl="0" algn="l">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Aspirational Capital—the ability to maintain hopes and dreams for the future, even in the face of real and perceived barriers.</a:t>
            </a:r>
            <a:endParaRPr/>
          </a:p>
          <a:p>
            <a:pPr indent="-228600" lvl="0" marL="228600" marR="0" rtl="0" algn="l">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Linguistic capital—includes intellectual and social skills attained through communication experiences in more than one language and/or style. Students of Color with multiple languages and communication skills, including storytelling traditions</a:t>
            </a:r>
            <a:endParaRPr/>
          </a:p>
          <a:p>
            <a:pPr indent="-228600" lvl="0" marL="228600" marR="0" rtl="0" algn="l">
              <a:lnSpc>
                <a:spcPct val="100000"/>
              </a:lnSpc>
              <a:spcBef>
                <a:spcPts val="36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Familial capital—cultural knowledge's nurtured among kin that carry a sense of community history, memory and cultural intuition. Engages a commitment to community well being and expands the concept of family. </a:t>
            </a:r>
            <a:r>
              <a:rPr b="0" i="0" lang="en-US" sz="1200" u="none" cap="none" strike="noStrike">
                <a:solidFill>
                  <a:schemeClr val="dk1"/>
                </a:solidFill>
                <a:latin typeface="Arial"/>
                <a:ea typeface="Arial"/>
                <a:cs typeface="Arial"/>
                <a:sym typeface="Arial"/>
              </a:rPr>
              <a:t>Love and well-being</a:t>
            </a:r>
            <a:endParaRPr b="0" i="0" sz="1200" u="none" cap="none" strike="noStrike">
              <a:solidFill>
                <a:schemeClr val="dk1"/>
              </a:solidFill>
              <a:latin typeface="Calibri"/>
              <a:ea typeface="Calibri"/>
              <a:cs typeface="Calibri"/>
              <a:sym typeface="Calibri"/>
            </a:endParaRPr>
          </a:p>
          <a:p>
            <a:pPr indent="-228600" lvl="0" marL="228600" marR="0" rtl="0" algn="l">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Social Capital—networks of people and community resources that can provide both instrumental and emotional support to navigate through societies' institutions.</a:t>
            </a:r>
            <a:endParaRPr/>
          </a:p>
          <a:p>
            <a:pPr indent="-228600" lvl="0" marL="228600" marR="0" rtl="0" algn="l">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Navigational capital refers to skills of maneuvering through social institutions.</a:t>
            </a:r>
            <a:endParaRPr/>
          </a:p>
          <a:p>
            <a:pPr indent="-228600" lvl="0" marL="228600" marR="0" rtl="0" algn="l">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Resistant capital refers to knowledge's and skills fostered through oppositional behavior that challenges inequity.</a:t>
            </a:r>
            <a:endParaRPr b="0" i="0" sz="1200" u="none" cap="none" strike="noStrike">
              <a:solidFill>
                <a:schemeClr val="dk1"/>
              </a:solidFill>
              <a:latin typeface="Calibri"/>
              <a:ea typeface="Calibri"/>
              <a:cs typeface="Calibri"/>
              <a:sym typeface="Calibri"/>
            </a:endParaRPr>
          </a:p>
        </p:txBody>
      </p:sp>
      <p:sp>
        <p:nvSpPr>
          <p:cNvPr id="261" name="Google Shape;261;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Juan</a:t>
            </a:r>
            <a:endParaRPr b="0" i="0" sz="1200" u="none" cap="none" strike="noStrike">
              <a:solidFill>
                <a:schemeClr val="dk1"/>
              </a:solidFill>
              <a:latin typeface="Calibri"/>
              <a:ea typeface="Calibri"/>
              <a:cs typeface="Calibri"/>
              <a:sym typeface="Calibri"/>
            </a:endParaRPr>
          </a:p>
        </p:txBody>
      </p:sp>
      <p:sp>
        <p:nvSpPr>
          <p:cNvPr id="269" name="Google Shape;269;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Juan</a:t>
            </a:r>
            <a:endParaRPr b="0" i="0" sz="1200" u="none" cap="none" strike="noStrike">
              <a:solidFill>
                <a:schemeClr val="dk1"/>
              </a:solidFill>
              <a:latin typeface="Calibri"/>
              <a:ea typeface="Calibri"/>
              <a:cs typeface="Calibri"/>
              <a:sym typeface="Calibri"/>
            </a:endParaRPr>
          </a:p>
        </p:txBody>
      </p:sp>
      <p:sp>
        <p:nvSpPr>
          <p:cNvPr id="276" name="Google Shape;276;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solidFill>
                  <a:schemeClr val="lt1"/>
                </a:solidFill>
              </a:rPr>
              <a:t>AA</a:t>
            </a:r>
            <a:endParaRPr b="0" i="0" sz="1200" u="none" cap="none" strike="noStrike">
              <a:solidFill>
                <a:schemeClr val="lt1"/>
              </a:solidFill>
              <a:latin typeface="Calibri"/>
              <a:ea typeface="Calibri"/>
              <a:cs typeface="Calibri"/>
              <a:sym typeface="Calibri"/>
            </a:endParaRPr>
          </a:p>
        </p:txBody>
      </p:sp>
      <p:sp>
        <p:nvSpPr>
          <p:cNvPr id="284" name="Google Shape;284;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044862e5f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10044862e5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154" name="Google Shape;154;g10044862e5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Arianne</a:t>
            </a:r>
            <a:endParaRPr b="0" i="0" sz="1200" u="none" cap="none" strike="noStrike">
              <a:solidFill>
                <a:schemeClr val="dk1"/>
              </a:solidFill>
              <a:latin typeface="Calibri"/>
              <a:ea typeface="Calibri"/>
              <a:cs typeface="Calibri"/>
              <a:sym typeface="Calibri"/>
            </a:endParaRPr>
          </a:p>
        </p:txBody>
      </p:sp>
      <p:sp>
        <p:nvSpPr>
          <p:cNvPr id="292" name="Google Shape;292;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Arianne</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According to the United States Department of Labor Bureau of Labor Statistics (2014) there are approximately just over 11, 000 employed mental health counselors in just California alone and few identify as counselors of color. In fact, over 70% of working counselors in the U.S. identify as white/Euro-American (U.S. Bureau of Labor Statistics, 2013). </a:t>
            </a:r>
            <a:endParaRPr b="0" i="0" sz="1200" u="none" cap="none" strike="noStrike">
              <a:solidFill>
                <a:schemeClr val="dk1"/>
              </a:solidFill>
              <a:latin typeface="Calibri"/>
              <a:ea typeface="Calibri"/>
              <a:cs typeface="Calibri"/>
              <a:sym typeface="Calibri"/>
            </a:endParaRPr>
          </a:p>
        </p:txBody>
      </p:sp>
      <p:sp>
        <p:nvSpPr>
          <p:cNvPr id="300" name="Google Shape;300;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Arianne - we want to help fill this gap!</a:t>
            </a:r>
            <a:endParaRPr/>
          </a:p>
        </p:txBody>
      </p:sp>
      <p:sp>
        <p:nvSpPr>
          <p:cNvPr id="307" name="Google Shape;30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6f8900491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6f890049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a:t>
            </a:r>
            <a:endParaRPr/>
          </a:p>
        </p:txBody>
      </p:sp>
      <p:sp>
        <p:nvSpPr>
          <p:cNvPr id="315" name="Google Shape;315;g6f8900491f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a:t>
            </a:r>
            <a:endParaRPr/>
          </a:p>
        </p:txBody>
      </p:sp>
      <p:sp>
        <p:nvSpPr>
          <p:cNvPr id="322" name="Google Shape;32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2002-04 -- 12 professional associations joined forces and raised funds, drafted legislation, worked with stakeholders, regulars, engaged lobbyists.</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2005-09 Three bills went to the legislature. SB 788 was signed by the Governor in 2009</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2010 SB788 became law in January</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The BBS considers LPCCs to be on par with LMFTs and LCSWs</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The requirements for the California LPCC are on par, or exceed the requirements for LPCs in other states.</a:t>
            </a:r>
            <a:endParaRPr/>
          </a:p>
        </p:txBody>
      </p:sp>
      <p:sp>
        <p:nvSpPr>
          <p:cNvPr id="329" name="Google Shape;329;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 -- or Juan</a:t>
            </a:r>
            <a:endParaRPr/>
          </a:p>
        </p:txBody>
      </p:sp>
      <p:sp>
        <p:nvSpPr>
          <p:cNvPr id="335" name="Google Shape;33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Juan</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By the end of 2015:</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LPCCs/PCCIs who want to treat couples and families can submit documentation of MFT coursework and supervised hours to the BBS</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BBS will provide written confirmation that MFT requirements are met.</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LPCCs will provide this confirmation to clients and supervisees (pending BBS regulation 1820.5 – 7)</a:t>
            </a:r>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Scope of Practice</a:t>
            </a:r>
            <a:r>
              <a:rPr b="0" i="0" lang="en-US" sz="1200" u="none" cap="none" strike="noStrike">
                <a:solidFill>
                  <a:schemeClr val="dk1"/>
                </a:solidFill>
                <a:latin typeface="Calibri"/>
                <a:ea typeface="Calibri"/>
                <a:cs typeface="Calibri"/>
                <a:sym typeface="Calibri"/>
              </a:rPr>
              <a:t>—B&amp;P Code 4999.20 </a:t>
            </a:r>
            <a:r>
              <a:rPr b="0" i="0" lang="en-US" sz="800" u="none" cap="none" strike="noStrike">
                <a:solidFill>
                  <a:schemeClr val="dk1"/>
                </a:solidFill>
                <a:latin typeface="Calibri"/>
                <a:ea typeface="Calibri"/>
                <a:cs typeface="Calibri"/>
                <a:sym typeface="Calibri"/>
              </a:rPr>
              <a:t>(</a:t>
            </a:r>
            <a:r>
              <a:rPr b="0" i="0" lang="en-US" sz="800" u="sng" cap="none" strike="noStrike">
                <a:solidFill>
                  <a:schemeClr val="hlink"/>
                </a:solidFill>
                <a:latin typeface="Calibri"/>
                <a:ea typeface="Calibri"/>
                <a:cs typeface="Calibri"/>
                <a:sym typeface="Calibri"/>
                <a:hlinkClick r:id="rId2"/>
              </a:rPr>
              <a:t>www.calpcc.org</a:t>
            </a:r>
            <a:r>
              <a:rPr b="0" i="0" lang="en-US" sz="800" u="none" cap="none" strike="noStrike">
                <a:solidFill>
                  <a:schemeClr val="dk1"/>
                </a:solidFill>
                <a:latin typeface="Calibri"/>
                <a:ea typeface="Calibri"/>
                <a:cs typeface="Calibri"/>
                <a:sym typeface="Calibri"/>
              </a:rPr>
              <a:t>)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Application of counseling interventions and psychotherapeutic techniques to improve mental health.</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Identification and remediation of cognitive, mental and emotional issues, including personal growth, adjustment to disability and crisis intervention.</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Empowering individuals to deal adequately with life situations, reduce stress, experience growth, change behavior, and make well-informed decisions.</a:t>
            </a:r>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341" name="Google Shape;341;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Juan</a:t>
            </a:r>
            <a:endParaRPr/>
          </a:p>
        </p:txBody>
      </p:sp>
      <p:sp>
        <p:nvSpPr>
          <p:cNvPr id="347" name="Google Shape;34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a:t>
            </a:r>
            <a:endParaRPr/>
          </a:p>
        </p:txBody>
      </p:sp>
      <p:sp>
        <p:nvSpPr>
          <p:cNvPr id="353" name="Google Shape;353;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161" name="Google Shape;161;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a:t>
            </a:r>
            <a:endParaRPr/>
          </a:p>
        </p:txBody>
      </p:sp>
      <p:sp>
        <p:nvSpPr>
          <p:cNvPr id="359" name="Google Shape;35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Arianne</a:t>
            </a:r>
            <a:endParaRPr/>
          </a:p>
        </p:txBody>
      </p:sp>
      <p:sp>
        <p:nvSpPr>
          <p:cNvPr id="365" name="Google Shape;36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Arianne</a:t>
            </a:r>
            <a:endParaRPr b="0" i="0" sz="1200" u="none" cap="none" strike="noStrike">
              <a:solidFill>
                <a:schemeClr val="dk1"/>
              </a:solidFill>
              <a:latin typeface="Calibri"/>
              <a:ea typeface="Calibri"/>
              <a:cs typeface="Calibri"/>
              <a:sym typeface="Calibri"/>
            </a:endParaRPr>
          </a:p>
        </p:txBody>
      </p:sp>
      <p:sp>
        <p:nvSpPr>
          <p:cNvPr id="373" name="Google Shape;373;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Nellie</a:t>
            </a:r>
            <a:endParaRPr/>
          </a:p>
        </p:txBody>
      </p:sp>
      <p:sp>
        <p:nvSpPr>
          <p:cNvPr id="379" name="Google Shape;379;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609600" lvl="0" marL="609600" marR="0" rtl="0" algn="l">
              <a:lnSpc>
                <a:spcPct val="12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Arial"/>
                <a:ea typeface="Arial"/>
                <a:cs typeface="Arial"/>
                <a:sym typeface="Arial"/>
              </a:rPr>
              <a:t>To help meet the counseling needs of the growing populations of diverse, disadvantaged groups by training students from these populations.</a:t>
            </a:r>
            <a:endParaRPr/>
          </a:p>
          <a:p>
            <a:pPr indent="-609600" lvl="0" marL="609600" marR="0" rtl="0" algn="l">
              <a:lnSpc>
                <a:spcPct val="12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Arial"/>
                <a:ea typeface="Arial"/>
                <a:cs typeface="Arial"/>
                <a:sym typeface="Arial"/>
              </a:rPr>
              <a:t>To develop foundational cross-cultural knowledge, awareness and advocacy for each student in the program.</a:t>
            </a:r>
            <a:endParaRPr/>
          </a:p>
          <a:p>
            <a:pPr indent="-609600" lvl="0" marL="609600" marR="0" rtl="0" algn="l">
              <a:lnSpc>
                <a:spcPct val="12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Arial"/>
                <a:ea typeface="Arial"/>
                <a:cs typeface="Arial"/>
                <a:sym typeface="Arial"/>
              </a:rPr>
              <a:t>To develop counseling interventions and methodologies which are culture/life appropriate for the needs of the various under-represented populations needing to be served.</a:t>
            </a:r>
            <a:endParaRPr/>
          </a:p>
          <a:p>
            <a:pPr indent="-609600" lvl="0" marL="609600" marR="0" rtl="0" algn="l">
              <a:lnSpc>
                <a:spcPct val="12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Arial"/>
                <a:ea typeface="Arial"/>
                <a:cs typeface="Arial"/>
                <a:sym typeface="Arial"/>
              </a:rPr>
              <a:t>To develop integrative counseling knowledge and skills that use critical analyses and culturally adaptive insights for existing counseling theories as they apply to non-mainstream populations and the integration of complementary healing methods.</a:t>
            </a:r>
            <a:endParaRPr/>
          </a:p>
          <a:p>
            <a:pPr indent="-609600" lvl="0" marL="609600" marR="0" rtl="0" algn="l">
              <a:lnSpc>
                <a:spcPct val="12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Arial"/>
                <a:ea typeface="Arial"/>
                <a:cs typeface="Arial"/>
                <a:sym typeface="Arial"/>
              </a:rPr>
              <a:t>To become an informed consumer of research and to use research methods that are sensitive and appropriate for multicultural contexts.</a:t>
            </a:r>
            <a:endParaRPr/>
          </a:p>
          <a:p>
            <a:pPr indent="-609600" lvl="0" marL="609600" marR="0" rtl="0" algn="l">
              <a:lnSpc>
                <a:spcPct val="12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Arial"/>
                <a:ea typeface="Arial"/>
                <a:cs typeface="Arial"/>
                <a:sym typeface="Arial"/>
              </a:rPr>
              <a:t>To develop counselors who are committed to work on their own personal issues that could interfere in their work with clients, both in the program and outside the program by seeking counseling from a trained therapist.</a:t>
            </a:r>
            <a:endParaRPr/>
          </a:p>
          <a:p>
            <a:pPr indent="-152400" lvl="0" marL="2286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87" name="Google Shape;387;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Nellie</a:t>
            </a:r>
            <a:endParaRPr/>
          </a:p>
        </p:txBody>
      </p:sp>
      <p:sp>
        <p:nvSpPr>
          <p:cNvPr id="409" name="Google Shape;40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Nellie</a:t>
            </a:r>
            <a:endParaRPr/>
          </a:p>
        </p:txBody>
      </p:sp>
      <p:sp>
        <p:nvSpPr>
          <p:cNvPr id="418" name="Google Shape;418;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a:t>
            </a:r>
            <a:endParaRPr/>
          </a:p>
        </p:txBody>
      </p:sp>
      <p:sp>
        <p:nvSpPr>
          <p:cNvPr id="427" name="Google Shape;427;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f520ebb01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f520ebb0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f520ebb01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 Terry &amp; Darielle?</a:t>
            </a:r>
            <a:endParaRPr/>
          </a:p>
        </p:txBody>
      </p:sp>
      <p:sp>
        <p:nvSpPr>
          <p:cNvPr id="454" name="Google Shape;454;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0044862e5f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10044862e5f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168" name="Google Shape;168;g10044862e5f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6f88a28202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6f88a2820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a:t>
            </a:r>
            <a:endParaRPr/>
          </a:p>
        </p:txBody>
      </p:sp>
      <p:sp>
        <p:nvSpPr>
          <p:cNvPr id="462" name="Google Shape;462;g6f88a28202_0_4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6efc079f3f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6efc079f3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6efc079f3f_0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9b48f579e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9b48f579e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lang="en-US"/>
              <a:t>Mely &amp; Lucio?</a:t>
            </a:r>
            <a:endParaRPr b="0" i="0" sz="1200" u="none" cap="none" strike="noStrike">
              <a:solidFill>
                <a:schemeClr val="dk1"/>
              </a:solidFill>
              <a:latin typeface="Calibri"/>
              <a:ea typeface="Calibri"/>
              <a:cs typeface="Calibri"/>
              <a:sym typeface="Calibri"/>
            </a:endParaRPr>
          </a:p>
        </p:txBody>
      </p:sp>
      <p:sp>
        <p:nvSpPr>
          <p:cNvPr id="475" name="Google Shape;475;g29b48f579e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6f88a28202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6f88a28202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lang="en-US"/>
              <a:t>Nola &amp; Michelle?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84" name="Google Shape;484;g6f88a28202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6f88a28202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6f88a2820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 &amp; Michelle?</a:t>
            </a:r>
            <a:endParaRPr/>
          </a:p>
        </p:txBody>
      </p:sp>
      <p:sp>
        <p:nvSpPr>
          <p:cNvPr id="494" name="Google Shape;494;g6f88a28202_0_2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lang="en-US" sz="1000">
                <a:latin typeface="Arial"/>
                <a:ea typeface="Arial"/>
                <a:cs typeface="Arial"/>
                <a:sym typeface="Arial"/>
              </a:rPr>
              <a:t>Nellie</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Font typeface="Calibri"/>
              <a:buNone/>
            </a:pPr>
            <a:r>
              <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Font typeface="Calibri"/>
              <a:buNone/>
            </a:pPr>
            <a:r>
              <a:rPr lang="en-US" sz="1000">
                <a:latin typeface="Arial"/>
                <a:ea typeface="Arial"/>
                <a:cs typeface="Arial"/>
                <a:sym typeface="Arial"/>
              </a:rPr>
              <a:t>October 6, 2017--Asian American Psychological Association’s convention in Las Vegas, NV</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Font typeface="Calibri"/>
              <a:buNone/>
            </a:pPr>
            <a:r>
              <a:rPr lang="en-US" sz="1000">
                <a:latin typeface="Arial"/>
                <a:ea typeface="Arial"/>
                <a:cs typeface="Arial"/>
                <a:sym typeface="Arial"/>
              </a:rPr>
              <a:t>In photo from left to right: Koko Nishi (SDSU Counseling &amp; Psych Services), Kevin Yabas (CBB), Amy Lu (CBB), Kamille Conanan (CBB), Nellie Tran (CBB), Jan Estrellado (CBB alum), WonYoung Cho (MFT, Ed Doc, Undergrad Program, Online MA)</a:t>
            </a:r>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CSP Faculty Meeting:</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Nola will intro herself, then defer to Juan, Arianne and Nellie to intro themselves.</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Open House:</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Nola will introduce herself and provide a short welcome message and overview of the Info session, and intro the following, if they come:</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-Dean Joe Johnson</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-CSP Chair Brent Taylor</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-Faculty will introduce themselves</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-Students</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-Interested applicants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01" name="Google Shape;50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lang="en-US" sz="1020">
                <a:latin typeface="Arial"/>
                <a:ea typeface="Arial"/>
                <a:cs typeface="Arial"/>
                <a:sym typeface="Arial"/>
              </a:rPr>
              <a:t>Arianne</a:t>
            </a:r>
            <a:endParaRPr sz="1020">
              <a:latin typeface="Arial"/>
              <a:ea typeface="Arial"/>
              <a:cs typeface="Arial"/>
              <a:sym typeface="Arial"/>
            </a:endParaRPr>
          </a:p>
          <a:p>
            <a:pPr indent="0" lvl="0" marL="0" marR="0" rtl="0" algn="l">
              <a:lnSpc>
                <a:spcPct val="100000"/>
              </a:lnSpc>
              <a:spcBef>
                <a:spcPts val="0"/>
              </a:spcBef>
              <a:spcAft>
                <a:spcPts val="0"/>
              </a:spcAft>
              <a:buClr>
                <a:schemeClr val="dk1"/>
              </a:buClr>
              <a:buFont typeface="Arial"/>
              <a:buNone/>
            </a:pPr>
            <a:r>
              <a:t/>
            </a:r>
            <a:endParaRPr sz="1020">
              <a:latin typeface="Arial"/>
              <a:ea typeface="Arial"/>
              <a:cs typeface="Arial"/>
              <a:sym typeface="Arial"/>
            </a:endParaRPr>
          </a:p>
          <a:p>
            <a:pPr indent="0" lvl="0" marL="0" marR="0" rtl="0" algn="l">
              <a:lnSpc>
                <a:spcPct val="10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MONDAYS:</a:t>
            </a:r>
            <a:endParaRPr/>
          </a:p>
          <a:p>
            <a:pPr indent="0" lvl="0" marL="0" marR="0" rtl="0" algn="l">
              <a:lnSpc>
                <a:spcPct val="10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Location:</a:t>
            </a:r>
            <a:endParaRPr/>
          </a:p>
          <a:p>
            <a:pPr indent="0" lvl="0" marL="0" marR="0" rtl="0" algn="l">
              <a:lnSpc>
                <a:spcPct val="100000"/>
              </a:lnSpc>
              <a:spcBef>
                <a:spcPts val="0"/>
              </a:spcBef>
              <a:spcAft>
                <a:spcPts val="0"/>
              </a:spcAft>
              <a:buNone/>
            </a:pPr>
            <a:r>
              <a:rPr b="0" i="0" lang="en-US" sz="892" u="none" cap="none" strike="noStrike">
                <a:solidFill>
                  <a:schemeClr val="dk1"/>
                </a:solidFill>
                <a:latin typeface="Arial"/>
                <a:ea typeface="Arial"/>
                <a:cs typeface="Arial"/>
                <a:sym typeface="Arial"/>
              </a:rPr>
              <a:t>Center for Community Counseling and Engagement | Literacy Center</a:t>
            </a:r>
            <a:endParaRPr/>
          </a:p>
          <a:p>
            <a:pPr indent="0" lvl="0" marL="0" marR="0" rtl="0" algn="l">
              <a:lnSpc>
                <a:spcPct val="100000"/>
              </a:lnSpc>
              <a:spcBef>
                <a:spcPts val="0"/>
              </a:spcBef>
              <a:spcAft>
                <a:spcPts val="0"/>
              </a:spcAft>
              <a:buNone/>
            </a:pPr>
            <a:r>
              <a:rPr b="0" i="0" lang="en-US" sz="892" u="none" cap="none" strike="noStrike">
                <a:solidFill>
                  <a:schemeClr val="dk1"/>
                </a:solidFill>
                <a:latin typeface="Arial"/>
                <a:ea typeface="Arial"/>
                <a:cs typeface="Arial"/>
                <a:sym typeface="Arial"/>
              </a:rPr>
              <a:t>The Dede Albert Center for Community Engagement</a:t>
            </a:r>
            <a:endParaRPr/>
          </a:p>
          <a:p>
            <a:pPr indent="0" lvl="0" marL="0" marR="0" rtl="0" algn="l">
              <a:lnSpc>
                <a:spcPct val="100000"/>
              </a:lnSpc>
              <a:spcBef>
                <a:spcPts val="0"/>
              </a:spcBef>
              <a:spcAft>
                <a:spcPts val="0"/>
              </a:spcAft>
              <a:buNone/>
            </a:pPr>
            <a:r>
              <a:rPr b="0" i="0" lang="en-US" sz="892" u="none" cap="none" strike="noStrike">
                <a:solidFill>
                  <a:schemeClr val="dk1"/>
                </a:solidFill>
                <a:latin typeface="Arial"/>
                <a:ea typeface="Arial"/>
                <a:cs typeface="Arial"/>
                <a:sym typeface="Arial"/>
              </a:rPr>
              <a:t>San Diego State University</a:t>
            </a:r>
            <a:br>
              <a:rPr b="0" i="0" lang="en-US" sz="892" u="none" cap="none" strike="noStrike">
                <a:solidFill>
                  <a:schemeClr val="dk1"/>
                </a:solidFill>
                <a:latin typeface="Arial"/>
                <a:ea typeface="Arial"/>
                <a:cs typeface="Arial"/>
                <a:sym typeface="Arial"/>
              </a:rPr>
            </a:br>
            <a:r>
              <a:rPr b="0" i="0" lang="en-US" sz="892" u="none" cap="none" strike="noStrike">
                <a:solidFill>
                  <a:schemeClr val="dk1"/>
                </a:solidFill>
                <a:latin typeface="Arial"/>
                <a:ea typeface="Arial"/>
                <a:cs typeface="Arial"/>
                <a:sym typeface="Arial"/>
              </a:rPr>
              <a:t>Center for Community Counseling</a:t>
            </a:r>
            <a:br>
              <a:rPr b="0" i="0" lang="en-US" sz="892" u="none" cap="none" strike="noStrike">
                <a:solidFill>
                  <a:schemeClr val="dk1"/>
                </a:solidFill>
                <a:latin typeface="Arial"/>
                <a:ea typeface="Arial"/>
                <a:cs typeface="Arial"/>
                <a:sym typeface="Arial"/>
              </a:rPr>
            </a:br>
            <a:r>
              <a:rPr b="0" i="0" lang="en-US" sz="892" u="none" cap="none" strike="noStrike">
                <a:solidFill>
                  <a:schemeClr val="dk1"/>
                </a:solidFill>
                <a:latin typeface="Arial"/>
                <a:ea typeface="Arial"/>
                <a:cs typeface="Arial"/>
                <a:sym typeface="Arial"/>
              </a:rPr>
              <a:t>Suite #215 or Conference Room #240</a:t>
            </a:r>
            <a:endParaRPr b="0" i="0" sz="892"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892" u="none" cap="none" strike="noStrike">
                <a:solidFill>
                  <a:schemeClr val="dk1"/>
                </a:solidFill>
                <a:latin typeface="Arial"/>
                <a:ea typeface="Arial"/>
                <a:cs typeface="Arial"/>
                <a:sym typeface="Arial"/>
              </a:rPr>
              <a:t>4283 El Cajon Boulevard </a:t>
            </a:r>
            <a:br>
              <a:rPr b="0" i="0" lang="en-US" sz="892" u="none" cap="none" strike="noStrike">
                <a:solidFill>
                  <a:schemeClr val="dk1"/>
                </a:solidFill>
                <a:latin typeface="Arial"/>
                <a:ea typeface="Arial"/>
                <a:cs typeface="Arial"/>
                <a:sym typeface="Arial"/>
              </a:rPr>
            </a:br>
            <a:r>
              <a:rPr b="0" i="0" lang="en-US" sz="892" u="none" cap="none" strike="noStrike">
                <a:solidFill>
                  <a:schemeClr val="dk1"/>
                </a:solidFill>
                <a:latin typeface="Arial"/>
                <a:ea typeface="Arial"/>
                <a:cs typeface="Arial"/>
                <a:sym typeface="Arial"/>
              </a:rPr>
              <a:t>San Diego, CA 92105</a:t>
            </a:r>
            <a:br>
              <a:rPr b="0" i="0" lang="en-US" sz="892" u="none" cap="none" strike="noStrike">
                <a:solidFill>
                  <a:schemeClr val="dk1"/>
                </a:solidFill>
                <a:latin typeface="Arial"/>
                <a:ea typeface="Arial"/>
                <a:cs typeface="Arial"/>
                <a:sym typeface="Arial"/>
              </a:rPr>
            </a:br>
            <a:r>
              <a:rPr b="0" i="0" lang="en-US" sz="892" u="none" cap="none" strike="noStrike">
                <a:solidFill>
                  <a:schemeClr val="dk1"/>
                </a:solidFill>
                <a:latin typeface="Arial"/>
                <a:ea typeface="Arial"/>
                <a:cs typeface="Arial"/>
                <a:sym typeface="Arial"/>
              </a:rPr>
              <a:t>(619) 594-4918</a:t>
            </a:r>
            <a:endParaRPr b="0" i="0" sz="892"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Each Monday the large group will meet in the mornings  beginning around 11:00, followed by a lunch. Practica will meet at 2:30 or 3:00 p.m. We will have 3 practica (the lab in which you will work with clients). It will be mostly through practicum that we expect you to develop an ability to express a coherent counseling theory, to counsel effectively with clients and to conduct yourself in an ethical, professional manner.</a:t>
            </a:r>
            <a:endParaRPr/>
          </a:p>
          <a:p>
            <a:pPr indent="0" lvl="0" marL="0" marR="0" rtl="0" algn="l">
              <a:lnSpc>
                <a:spcPct val="100000"/>
              </a:lnSpc>
              <a:spcBef>
                <a:spcPts val="0"/>
              </a:spcBef>
              <a:spcAft>
                <a:spcPts val="0"/>
              </a:spcAft>
              <a:buClr>
                <a:schemeClr val="dk1"/>
              </a:buClr>
              <a:buFont typeface="Calibri"/>
              <a:buNone/>
            </a:pPr>
            <a:r>
              <a:t/>
            </a:r>
            <a:endParaRPr b="0" i="0" sz="892"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Font typeface="Arial"/>
              <a:buNone/>
            </a:pPr>
            <a:r>
              <a:rPr b="0" i="0" lang="en-US" sz="892" u="none" cap="none" strike="noStrike">
                <a:solidFill>
                  <a:schemeClr val="dk1"/>
                </a:solidFill>
                <a:latin typeface="Arial"/>
                <a:ea typeface="Arial"/>
                <a:cs typeface="Arial"/>
                <a:sym typeface="Arial"/>
              </a:rPr>
              <a:t>TUESDAYS</a:t>
            </a:r>
            <a:endParaRPr/>
          </a:p>
          <a:p>
            <a:pPr indent="0" lvl="0" marL="0" marR="0" rtl="0" algn="l">
              <a:lnSpc>
                <a:spcPct val="80000"/>
              </a:lnSpc>
              <a:spcBef>
                <a:spcPts val="0"/>
              </a:spcBef>
              <a:spcAft>
                <a:spcPts val="0"/>
              </a:spcAft>
              <a:buNone/>
            </a:pPr>
            <a:r>
              <a:rPr b="0" i="0" lang="en-US" sz="892" u="none" cap="none" strike="noStrike">
                <a:solidFill>
                  <a:schemeClr val="dk1"/>
                </a:solidFill>
                <a:latin typeface="Arial"/>
                <a:ea typeface="Arial"/>
                <a:cs typeface="Arial"/>
                <a:sym typeface="Arial"/>
              </a:rPr>
              <a:t>Location:  SDSU TBD</a:t>
            </a:r>
            <a:endParaRPr/>
          </a:p>
          <a:p>
            <a:pPr indent="0" lvl="0" marL="0" marR="0" rtl="0" algn="l">
              <a:lnSpc>
                <a:spcPct val="80000"/>
              </a:lnSpc>
              <a:spcBef>
                <a:spcPts val="0"/>
              </a:spcBef>
              <a:spcAft>
                <a:spcPts val="0"/>
              </a:spcAft>
              <a:buNone/>
            </a:pPr>
            <a:r>
              <a:rPr b="0" i="0" lang="en-US" sz="892" u="none" cap="none" strike="noStrike">
                <a:solidFill>
                  <a:schemeClr val="dk1"/>
                </a:solidFill>
                <a:latin typeface="Arial"/>
                <a:ea typeface="Arial"/>
                <a:cs typeface="Arial"/>
                <a:sym typeface="Arial"/>
              </a:rPr>
              <a:t>Possible Courses:  </a:t>
            </a:r>
            <a:endParaRPr/>
          </a:p>
          <a:p>
            <a:pPr indent="0" lvl="0" marL="0" marR="0" rtl="0" algn="l">
              <a:lnSpc>
                <a:spcPct val="80000"/>
              </a:lnSpc>
              <a:spcBef>
                <a:spcPts val="0"/>
              </a:spcBef>
              <a:spcAft>
                <a:spcPts val="0"/>
              </a:spcAft>
              <a:buNone/>
            </a:pPr>
            <a:r>
              <a:rPr b="0" i="0" lang="en-US" sz="892" u="none" cap="none" strike="noStrike">
                <a:solidFill>
                  <a:schemeClr val="dk1"/>
                </a:solidFill>
                <a:latin typeface="Arial"/>
                <a:ea typeface="Arial"/>
                <a:cs typeface="Arial"/>
                <a:sym typeface="Arial"/>
              </a:rPr>
              <a:t>CSP 690 Methods of Investigation and Inquiry</a:t>
            </a:r>
            <a:endParaRPr/>
          </a:p>
          <a:p>
            <a:pPr indent="0" lvl="0" marL="0" marR="0" rtl="0" algn="l">
              <a:lnSpc>
                <a:spcPct val="80000"/>
              </a:lnSpc>
              <a:spcBef>
                <a:spcPts val="0"/>
              </a:spcBef>
              <a:spcAft>
                <a:spcPts val="0"/>
              </a:spcAft>
              <a:buNone/>
            </a:pPr>
            <a:r>
              <a:rPr b="0" i="0" lang="en-US" sz="892" u="none" cap="none" strike="noStrike">
                <a:solidFill>
                  <a:schemeClr val="dk1"/>
                </a:solidFill>
                <a:latin typeface="Arial"/>
                <a:ea typeface="Arial"/>
                <a:cs typeface="Arial"/>
                <a:sym typeface="Arial"/>
              </a:rPr>
              <a:t>CSP 642/L Assessment</a:t>
            </a:r>
            <a:endParaRPr/>
          </a:p>
          <a:p>
            <a:pPr indent="0" lvl="0" marL="0" marR="0" rtl="0" algn="l">
              <a:lnSpc>
                <a:spcPct val="80000"/>
              </a:lnSpc>
              <a:spcBef>
                <a:spcPts val="0"/>
              </a:spcBef>
              <a:spcAft>
                <a:spcPts val="0"/>
              </a:spcAft>
              <a:buNone/>
            </a:pPr>
            <a:r>
              <a:rPr b="0" i="0" lang="en-US" sz="892" u="none" cap="none" strike="noStrike">
                <a:solidFill>
                  <a:schemeClr val="dk1"/>
                </a:solidFill>
                <a:latin typeface="Arial"/>
                <a:ea typeface="Arial"/>
                <a:cs typeface="Arial"/>
                <a:sym typeface="Arial"/>
              </a:rPr>
              <a:t>CSP 693 Psychopharmacology</a:t>
            </a:r>
            <a:endParaRPr/>
          </a:p>
          <a:p>
            <a:pPr indent="0" lvl="0" marL="0" marR="0" rtl="0" algn="l">
              <a:lnSpc>
                <a:spcPct val="100000"/>
              </a:lnSpc>
              <a:spcBef>
                <a:spcPts val="0"/>
              </a:spcBef>
              <a:spcAft>
                <a:spcPts val="0"/>
              </a:spcAft>
              <a:buClr>
                <a:schemeClr val="dk1"/>
              </a:buClr>
              <a:buFont typeface="Calibri"/>
              <a:buNone/>
            </a:pPr>
            <a:r>
              <a:t/>
            </a:r>
            <a:endParaRPr b="0" i="0" sz="892"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None/>
            </a:pPr>
            <a:r>
              <a:rPr b="0" i="0" lang="en-US" sz="1020" u="none" cap="none" strike="noStrike">
                <a:solidFill>
                  <a:schemeClr val="dk1"/>
                </a:solidFill>
                <a:latin typeface="Calibri"/>
                <a:ea typeface="Calibri"/>
                <a:cs typeface="Calibri"/>
                <a:sym typeface="Calibri"/>
              </a:rPr>
              <a:t>WEDNESDAYS</a:t>
            </a:r>
            <a:endParaRPr/>
          </a:p>
          <a:p>
            <a:pPr indent="0" lvl="0" marL="0" marR="0" rtl="0" algn="l">
              <a:lnSpc>
                <a:spcPct val="6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Location:</a:t>
            </a:r>
            <a:endParaRPr/>
          </a:p>
          <a:p>
            <a:pPr indent="0" lvl="0" marL="0" marR="0" rtl="0" algn="l">
              <a:lnSpc>
                <a:spcPct val="6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Beckwourth Public Library</a:t>
            </a:r>
            <a:endParaRPr/>
          </a:p>
          <a:p>
            <a:pPr indent="0" lvl="0" marL="0" marR="0" rtl="0" algn="l">
              <a:lnSpc>
                <a:spcPct val="6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721 San Pasqual St.</a:t>
            </a:r>
            <a:endParaRPr/>
          </a:p>
          <a:p>
            <a:pPr indent="0" lvl="0" marL="0" marR="0" rtl="0" algn="l">
              <a:lnSpc>
                <a:spcPct val="6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San Diego, CA</a:t>
            </a:r>
            <a:endParaRPr/>
          </a:p>
          <a:p>
            <a:pPr indent="0" lvl="0" marL="0" marR="0" rtl="0" algn="l">
              <a:lnSpc>
                <a:spcPct val="6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(619) 527-3040</a:t>
            </a:r>
            <a:endParaRPr/>
          </a:p>
          <a:p>
            <a:pPr indent="0" lvl="0" marL="0" marR="0" rtl="0" algn="l">
              <a:lnSpc>
                <a:spcPct val="60000"/>
              </a:lnSpc>
              <a:spcBef>
                <a:spcPts val="0"/>
              </a:spcBef>
              <a:spcAft>
                <a:spcPts val="0"/>
              </a:spcAft>
              <a:buClr>
                <a:schemeClr val="dk1"/>
              </a:buClr>
              <a:buFont typeface="Arial"/>
              <a:buNone/>
            </a:pPr>
            <a:r>
              <a:rPr b="0" i="0" lang="en-US" sz="1020" u="none" cap="none" strike="noStrike">
                <a:solidFill>
                  <a:schemeClr val="dk1"/>
                </a:solidFill>
                <a:latin typeface="Arial"/>
                <a:ea typeface="Arial"/>
                <a:cs typeface="Arial"/>
                <a:sym typeface="Arial"/>
              </a:rPr>
              <a:t>(Located in Southeast San Diego behind the Educational Cultural Complex )</a:t>
            </a:r>
            <a:endParaRPr/>
          </a:p>
          <a:p>
            <a:pPr indent="0" lvl="0" marL="0" marR="0" rtl="0" algn="l">
              <a:lnSpc>
                <a:spcPct val="80000"/>
              </a:lnSpc>
              <a:spcBef>
                <a:spcPts val="0"/>
              </a:spcBef>
              <a:spcAft>
                <a:spcPts val="0"/>
              </a:spcAft>
              <a:buNone/>
            </a:pPr>
            <a:r>
              <a:t/>
            </a:r>
            <a:endParaRPr b="0" i="0" sz="1020" u="none" cap="none" strike="noStrike">
              <a:solidFill>
                <a:schemeClr val="dk1"/>
              </a:solidFill>
              <a:latin typeface="Calibri"/>
              <a:ea typeface="Calibri"/>
              <a:cs typeface="Calibri"/>
              <a:sym typeface="Calibri"/>
            </a:endParaRPr>
          </a:p>
        </p:txBody>
      </p:sp>
      <p:sp>
        <p:nvSpPr>
          <p:cNvPr id="511" name="Google Shape;511;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 &amp; Terry</a:t>
            </a:r>
            <a:endParaRPr/>
          </a:p>
        </p:txBody>
      </p:sp>
      <p:sp>
        <p:nvSpPr>
          <p:cNvPr id="517" name="Google Shape;517;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Arial"/>
              <a:buNone/>
            </a:pPr>
            <a:r>
              <a:rPr lang="en-US" sz="1020"/>
              <a:t>Nola</a:t>
            </a:r>
            <a:endParaRPr sz="1020"/>
          </a:p>
          <a:p>
            <a:pPr indent="0" lvl="0" marL="0" marR="0" rtl="0" algn="l">
              <a:lnSpc>
                <a:spcPct val="90000"/>
              </a:lnSpc>
              <a:spcBef>
                <a:spcPts val="0"/>
              </a:spcBef>
              <a:spcAft>
                <a:spcPts val="0"/>
              </a:spcAft>
              <a:buClr>
                <a:schemeClr val="dk1"/>
              </a:buClr>
              <a:buFont typeface="Arial"/>
              <a:buNone/>
            </a:pPr>
            <a:r>
              <a:t/>
            </a:r>
            <a:endParaRPr sz="1020"/>
          </a:p>
          <a:p>
            <a:pPr indent="0" lvl="0" marL="0" marR="0" rtl="0" algn="l">
              <a:lnSpc>
                <a:spcPct val="90000"/>
              </a:lnSpc>
              <a:spcBef>
                <a:spcPts val="0"/>
              </a:spcBef>
              <a:spcAft>
                <a:spcPts val="0"/>
              </a:spcAft>
              <a:buClr>
                <a:schemeClr val="dk1"/>
              </a:buClr>
              <a:buFont typeface="Arial"/>
              <a:buNone/>
            </a:pPr>
            <a:r>
              <a:rPr b="0" i="0" lang="en-US" sz="1020" u="none" cap="none" strike="noStrike">
                <a:solidFill>
                  <a:schemeClr val="dk1"/>
                </a:solidFill>
                <a:latin typeface="Calibri"/>
                <a:ea typeface="Calibri"/>
                <a:cs typeface="Calibri"/>
                <a:sym typeface="Calibri"/>
              </a:rPr>
              <a:t>CBB uses holistic admissions processes that looks at the applicant’s entire application portfolio. Our selection criteria are broad-based and clearly linked to the our mission and goals, and promote diversity as an essential element to achieving program excellence. </a:t>
            </a:r>
            <a:endParaRPr/>
          </a:p>
          <a:p>
            <a:pPr indent="-171450" lvl="0" marL="171450" marR="0" rtl="0" algn="l">
              <a:lnSpc>
                <a:spcPct val="90000"/>
              </a:lnSpc>
              <a:spcBef>
                <a:spcPts val="0"/>
              </a:spcBef>
              <a:spcAft>
                <a:spcPts val="0"/>
              </a:spcAft>
              <a:buClr>
                <a:schemeClr val="dk1"/>
              </a:buClr>
              <a:buSzPts val="1020"/>
              <a:buFont typeface="Arial"/>
              <a:buChar char="•"/>
            </a:pPr>
            <a:r>
              <a:rPr b="0" i="0" lang="en-US" sz="1020" u="none" cap="none" strike="noStrike">
                <a:solidFill>
                  <a:schemeClr val="dk1"/>
                </a:solidFill>
                <a:latin typeface="Calibri"/>
                <a:ea typeface="Calibri"/>
                <a:cs typeface="Calibri"/>
                <a:sym typeface="Calibri"/>
              </a:rPr>
              <a:t>We look at a balance of applicant experiences, attributes, and academic metrics (E-A-M):</a:t>
            </a:r>
            <a:endParaRPr/>
          </a:p>
          <a:p>
            <a:pPr indent="-171450" lvl="1" marL="628650" marR="0" rtl="0" algn="l">
              <a:lnSpc>
                <a:spcPct val="90000"/>
              </a:lnSpc>
              <a:spcBef>
                <a:spcPts val="0"/>
              </a:spcBef>
              <a:spcAft>
                <a:spcPts val="0"/>
              </a:spcAft>
              <a:buClr>
                <a:schemeClr val="dk1"/>
              </a:buClr>
              <a:buSzPts val="1020"/>
              <a:buFont typeface="Arial"/>
              <a:buChar char="•"/>
            </a:pPr>
            <a:r>
              <a:rPr b="0" i="0" lang="en-US" sz="1020" u="none" cap="none" strike="noStrike">
                <a:solidFill>
                  <a:schemeClr val="dk1"/>
                </a:solidFill>
                <a:latin typeface="Calibri"/>
                <a:ea typeface="Calibri"/>
                <a:cs typeface="Calibri"/>
                <a:sym typeface="Calibri"/>
              </a:rPr>
              <a:t>Is used to assess applicants with the intent of creating a richly diverse interview and selection pool and student body; </a:t>
            </a:r>
            <a:endParaRPr b="0" i="0" sz="1020" u="none" cap="none" strike="noStrike">
              <a:solidFill>
                <a:schemeClr val="dk1"/>
              </a:solidFill>
              <a:latin typeface="Calibri"/>
              <a:ea typeface="Calibri"/>
              <a:cs typeface="Calibri"/>
              <a:sym typeface="Calibri"/>
            </a:endParaRPr>
          </a:p>
          <a:p>
            <a:pPr indent="-171450" lvl="1" marL="628650" marR="0" rtl="0" algn="l">
              <a:lnSpc>
                <a:spcPct val="90000"/>
              </a:lnSpc>
              <a:spcBef>
                <a:spcPts val="0"/>
              </a:spcBef>
              <a:spcAft>
                <a:spcPts val="0"/>
              </a:spcAft>
              <a:buClr>
                <a:schemeClr val="dk1"/>
              </a:buClr>
              <a:buSzPts val="1020"/>
              <a:buFont typeface="Arial"/>
              <a:buChar char="•"/>
            </a:pPr>
            <a:r>
              <a:rPr b="0" i="0" lang="en-US" sz="1020" u="none" cap="none" strike="noStrike">
                <a:solidFill>
                  <a:schemeClr val="dk1"/>
                </a:solidFill>
                <a:latin typeface="Calibri"/>
                <a:ea typeface="Calibri"/>
                <a:cs typeface="Calibri"/>
                <a:sym typeface="Calibri"/>
              </a:rPr>
              <a:t>Is applied equitably across the entire candidate pool </a:t>
            </a:r>
            <a:endParaRPr/>
          </a:p>
          <a:p>
            <a:pPr indent="-171450" lvl="1" marL="628650" marR="0" rtl="0" algn="l">
              <a:lnSpc>
                <a:spcPct val="90000"/>
              </a:lnSpc>
              <a:spcBef>
                <a:spcPts val="0"/>
              </a:spcBef>
              <a:spcAft>
                <a:spcPts val="0"/>
              </a:spcAft>
              <a:buClr>
                <a:schemeClr val="dk1"/>
              </a:buClr>
              <a:buSzPts val="1020"/>
              <a:buFont typeface="Arial"/>
              <a:buChar char="•"/>
            </a:pPr>
            <a:r>
              <a:rPr b="0" i="0" lang="en-US" sz="1020" u="none" cap="none" strike="noStrike">
                <a:solidFill>
                  <a:schemeClr val="dk1"/>
                </a:solidFill>
                <a:latin typeface="Calibri"/>
                <a:ea typeface="Calibri"/>
                <a:cs typeface="Calibri"/>
                <a:sym typeface="Calibri"/>
              </a:rPr>
              <a:t>Is grounded in data that provide evidence supporting the use of selection criteria beyond grades and test scores. </a:t>
            </a:r>
            <a:endParaRPr/>
          </a:p>
          <a:p>
            <a:pPr indent="-106679" lvl="0" marL="171450" marR="0" rtl="0" algn="l">
              <a:lnSpc>
                <a:spcPct val="90000"/>
              </a:lnSpc>
              <a:spcBef>
                <a:spcPts val="0"/>
              </a:spcBef>
              <a:spcAft>
                <a:spcPts val="0"/>
              </a:spcAft>
              <a:buClr>
                <a:schemeClr val="dk1"/>
              </a:buClr>
              <a:buSzPts val="1020"/>
              <a:buFont typeface="Arial"/>
              <a:buNone/>
            </a:pPr>
            <a:r>
              <a:t/>
            </a:r>
            <a:endParaRPr b="0" i="0" sz="1020" u="none" cap="none" strike="noStrike">
              <a:solidFill>
                <a:schemeClr val="dk1"/>
              </a:solidFill>
              <a:latin typeface="Calibri"/>
              <a:ea typeface="Calibri"/>
              <a:cs typeface="Calibri"/>
              <a:sym typeface="Calibri"/>
            </a:endParaRPr>
          </a:p>
          <a:p>
            <a:pPr indent="-171450" lvl="0" marL="171450" marR="0" rtl="0" algn="l">
              <a:lnSpc>
                <a:spcPct val="90000"/>
              </a:lnSpc>
              <a:spcBef>
                <a:spcPts val="0"/>
              </a:spcBef>
              <a:spcAft>
                <a:spcPts val="0"/>
              </a:spcAft>
              <a:buClr>
                <a:schemeClr val="dk1"/>
              </a:buClr>
              <a:buSzPts val="1020"/>
              <a:buFont typeface="Arial"/>
              <a:buChar char="•"/>
            </a:pPr>
            <a:r>
              <a:rPr b="0" i="0" lang="en-US" sz="1020" u="none" cap="none" strike="noStrike">
                <a:solidFill>
                  <a:schemeClr val="dk1"/>
                </a:solidFill>
                <a:latin typeface="Calibri"/>
                <a:ea typeface="Calibri"/>
                <a:cs typeface="Calibri"/>
                <a:sym typeface="Calibri"/>
              </a:rPr>
              <a:t>Admissions staff and committee members give individualized consideration to how each applicant may contribute to the CBB learning environment and to the profession, weighing and balancing the range of criteria needed in a class to achieve the outcomes desired by the school. </a:t>
            </a:r>
            <a:endParaRPr/>
          </a:p>
          <a:p>
            <a:pPr indent="-106679" lvl="0" marL="171450" marR="0" rtl="0" algn="l">
              <a:lnSpc>
                <a:spcPct val="90000"/>
              </a:lnSpc>
              <a:spcBef>
                <a:spcPts val="0"/>
              </a:spcBef>
              <a:spcAft>
                <a:spcPts val="0"/>
              </a:spcAft>
              <a:buClr>
                <a:schemeClr val="dk1"/>
              </a:buClr>
              <a:buSzPts val="1020"/>
              <a:buFont typeface="Arial"/>
              <a:buNone/>
            </a:pPr>
            <a:r>
              <a:t/>
            </a:r>
            <a:endParaRPr b="0" i="0" sz="1020" u="none" cap="none" strike="noStrike">
              <a:solidFill>
                <a:schemeClr val="dk1"/>
              </a:solidFill>
              <a:latin typeface="Calibri"/>
              <a:ea typeface="Calibri"/>
              <a:cs typeface="Calibri"/>
              <a:sym typeface="Calibri"/>
            </a:endParaRPr>
          </a:p>
          <a:p>
            <a:pPr indent="-171450" lvl="0" marL="171450" marR="0" rtl="0" algn="l">
              <a:lnSpc>
                <a:spcPct val="90000"/>
              </a:lnSpc>
              <a:spcBef>
                <a:spcPts val="0"/>
              </a:spcBef>
              <a:spcAft>
                <a:spcPts val="0"/>
              </a:spcAft>
              <a:buClr>
                <a:schemeClr val="dk1"/>
              </a:buClr>
              <a:buSzPts val="1020"/>
              <a:buFont typeface="Arial"/>
              <a:buChar char="•"/>
            </a:pPr>
            <a:r>
              <a:rPr b="0" i="1" lang="en-US" sz="1020" u="none" cap="none" strike="noStrike">
                <a:solidFill>
                  <a:schemeClr val="dk1"/>
                </a:solidFill>
                <a:latin typeface="Calibri"/>
                <a:ea typeface="Calibri"/>
                <a:cs typeface="Calibri"/>
                <a:sym typeface="Calibri"/>
              </a:rPr>
              <a:t>Universities often implement holistic review with the intent of increasing the diversity of their student bodies and developing a campus culture that values diversity and inclusion. The need for diversity is particularly important in the health professions, where lack of diversity among professionals may contribute to disparities in access to health care and services for minority populations. Access to care is often limited in areas heavily populated by ethnic minorities and immigrant communities (Smedley, Stith, and Nelson, 2003). Minority providers currently care for the bulk of minority patients in the United States and play a larger role than non-minority providers in treating patients in poor health (Edwards, Maldonado, &amp; Engelgau, 2000; Terrell &amp; Beaudreau, 2003; Komaromy et al., 1996; Marrast, Zallman, Woolhandler, Bor, and McCormick, 2013). Language and cultural barriers limit providers’ ability to serve the needs of minority patients in ways that are linguistically and culturally relevant (Kirch, 2012; Manetta et al., 2007). Having medical providers similar to patients in important dimensions of identity (e.g. race, ethnicity, language) enables effective communication and improves the provider- patient relationship (Ferguson &amp; Canbib, 2002). </a:t>
            </a:r>
            <a:endParaRPr b="0" i="1" sz="1020" u="none" cap="none" strike="noStrike">
              <a:solidFill>
                <a:schemeClr val="dk1"/>
              </a:solidFill>
              <a:latin typeface="Calibri"/>
              <a:ea typeface="Calibri"/>
              <a:cs typeface="Calibri"/>
              <a:sym typeface="Calibri"/>
            </a:endParaRPr>
          </a:p>
          <a:p>
            <a:pPr indent="-171450" lvl="0" marL="171450" marR="0" rtl="0" algn="l">
              <a:lnSpc>
                <a:spcPct val="90000"/>
              </a:lnSpc>
              <a:spcBef>
                <a:spcPts val="0"/>
              </a:spcBef>
              <a:spcAft>
                <a:spcPts val="0"/>
              </a:spcAft>
              <a:buClr>
                <a:schemeClr val="dk1"/>
              </a:buClr>
              <a:buSzPts val="1020"/>
              <a:buFont typeface="Arial"/>
              <a:buChar char="•"/>
            </a:pPr>
            <a:r>
              <a:rPr b="0" i="1" lang="en-US" sz="1020" u="none" cap="none" strike="noStrike">
                <a:solidFill>
                  <a:schemeClr val="dk1"/>
                </a:solidFill>
                <a:latin typeface="Calibri"/>
                <a:ea typeface="Calibri"/>
                <a:cs typeface="Calibri"/>
                <a:sym typeface="Calibri"/>
              </a:rPr>
              <a:t>Holistic_Admissions_in_the_Health_Professions.pdf</a:t>
            </a:r>
            <a:endParaRPr b="0" i="1" sz="1020" u="none" cap="none" strike="noStrike">
              <a:solidFill>
                <a:schemeClr val="dk1"/>
              </a:solidFill>
              <a:latin typeface="Calibri"/>
              <a:ea typeface="Calibri"/>
              <a:cs typeface="Calibri"/>
              <a:sym typeface="Calibri"/>
            </a:endParaRPr>
          </a:p>
        </p:txBody>
      </p:sp>
      <p:sp>
        <p:nvSpPr>
          <p:cNvPr id="525" name="Google Shape;525;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533" name="Google Shape;533;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175" name="Google Shape;175;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9b48f579e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29b48f579e_0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540" name="Google Shape;540;g29b48f579e_0_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Arianne - CBB Faculty</a:t>
            </a:r>
            <a:endParaRPr/>
          </a:p>
        </p:txBody>
      </p:sp>
      <p:sp>
        <p:nvSpPr>
          <p:cNvPr id="546" name="Google Shape;54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Arianne CBB Faculty</a:t>
            </a:r>
            <a:endParaRPr/>
          </a:p>
        </p:txBody>
      </p:sp>
      <p:sp>
        <p:nvSpPr>
          <p:cNvPr id="552" name="Google Shape;552;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Nola &amp; Terry</a:t>
            </a:r>
            <a:endParaRPr/>
          </a:p>
        </p:txBody>
      </p:sp>
      <p:sp>
        <p:nvSpPr>
          <p:cNvPr id="558" name="Google Shape;55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9b48f579e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9b48f579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CBB4Life Alumni Association</a:t>
            </a:r>
            <a:endParaRPr/>
          </a:p>
        </p:txBody>
      </p:sp>
      <p:sp>
        <p:nvSpPr>
          <p:cNvPr id="579" name="Google Shape;579;g29b48f579e_0_4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solidFill>
                  <a:srgbClr val="000000"/>
                </a:solidFill>
              </a:rPr>
              <a:t>Maria</a:t>
            </a:r>
            <a:endParaRPr b="0" i="0" sz="1200" u="none" cap="none" strike="noStrike">
              <a:solidFill>
                <a:srgbClr val="000000"/>
              </a:solidFill>
              <a:latin typeface="Calibri"/>
              <a:ea typeface="Calibri"/>
              <a:cs typeface="Calibri"/>
              <a:sym typeface="Calibri"/>
            </a:endParaRPr>
          </a:p>
        </p:txBody>
      </p:sp>
      <p:sp>
        <p:nvSpPr>
          <p:cNvPr id="183" name="Google Shape;183;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191" name="Google Shape;191;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198" name="Google Shape;198;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Nola</a:t>
            </a:r>
            <a:endParaRPr b="0" i="0" sz="1200" u="none" cap="none" strike="noStrike">
              <a:solidFill>
                <a:schemeClr val="dk1"/>
              </a:solidFill>
              <a:latin typeface="Calibri"/>
              <a:ea typeface="Calibri"/>
              <a:cs typeface="Calibri"/>
              <a:sym typeface="Calibri"/>
            </a:endParaRPr>
          </a:p>
        </p:txBody>
      </p:sp>
      <p:sp>
        <p:nvSpPr>
          <p:cNvPr id="205" name="Google Shape;205;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dk2"/>
        </a:solidFill>
      </p:bgPr>
    </p:bg>
    <p:spTree>
      <p:nvGrpSpPr>
        <p:cNvPr id="19" name="Shape 19"/>
        <p:cNvGrpSpPr/>
        <p:nvPr/>
      </p:nvGrpSpPr>
      <p:grpSpPr>
        <a:xfrm>
          <a:off x="0" y="0"/>
          <a:ext cx="0" cy="0"/>
          <a:chOff x="0" y="0"/>
          <a:chExt cx="0" cy="0"/>
        </a:xfrm>
      </p:grpSpPr>
      <p:sp>
        <p:nvSpPr>
          <p:cNvPr id="20" name="Google Shape;20;p2"/>
          <p:cNvSpPr/>
          <p:nvPr/>
        </p:nvSpPr>
        <p:spPr>
          <a:xfrm>
            <a:off x="0" y="4478274"/>
            <a:ext cx="9144000" cy="66522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21" name="Google Shape;21;p2"/>
          <p:cNvSpPr/>
          <p:nvPr/>
        </p:nvSpPr>
        <p:spPr>
          <a:xfrm>
            <a:off x="-9144" y="4539996"/>
            <a:ext cx="2249424" cy="5349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22" name="Google Shape;22;p2"/>
          <p:cNvSpPr/>
          <p:nvPr/>
        </p:nvSpPr>
        <p:spPr>
          <a:xfrm>
            <a:off x="2359152" y="4533138"/>
            <a:ext cx="6784848" cy="5349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23" name="Google Shape;23;p2"/>
          <p:cNvSpPr txBox="1"/>
          <p:nvPr>
            <p:ph idx="1" type="subTitle"/>
          </p:nvPr>
        </p:nvSpPr>
        <p:spPr>
          <a:xfrm>
            <a:off x="2362200" y="4537528"/>
            <a:ext cx="6515100" cy="514350"/>
          </a:xfrm>
          <a:prstGeom prst="rect">
            <a:avLst/>
          </a:prstGeom>
          <a:noFill/>
          <a:ln>
            <a:noFill/>
          </a:ln>
        </p:spPr>
        <p:txBody>
          <a:bodyPr anchorCtr="0" anchor="ctr" bIns="91425" lIns="91425" spcFirstLastPara="1" rIns="91425" wrap="square" tIns="91425">
            <a:noAutofit/>
          </a:bodyPr>
          <a:lstStyle>
            <a:lvl1pPr indent="0" lvl="0" marL="0" marR="0" rtl="0" algn="l">
              <a:spcBef>
                <a:spcPts val="700"/>
              </a:spcBef>
              <a:spcAft>
                <a:spcPts val="0"/>
              </a:spcAft>
              <a:buClr>
                <a:schemeClr val="accent2"/>
              </a:buClr>
              <a:buSzPts val="1740"/>
              <a:buFont typeface="Noto Sans Symbols"/>
              <a:buNone/>
              <a:defRPr b="0" i="0" sz="2800" u="none" cap="none" strike="noStrike">
                <a:solidFill>
                  <a:srgbClr val="FFFFFF"/>
                </a:solidFill>
                <a:latin typeface="Questrial"/>
                <a:ea typeface="Questrial"/>
                <a:cs typeface="Questrial"/>
                <a:sym typeface="Questrial"/>
              </a:defRPr>
            </a:lvl1pPr>
            <a:lvl2pPr indent="0" lvl="1" marL="457200" marR="0" rtl="0" algn="ctr">
              <a:spcBef>
                <a:spcPts val="550"/>
              </a:spcBef>
              <a:spcAft>
                <a:spcPts val="0"/>
              </a:spcAft>
              <a:buClr>
                <a:schemeClr val="accent1"/>
              </a:buClr>
              <a:buSzPts val="1820"/>
              <a:buFont typeface="Noto Sans Symbols"/>
              <a:buNone/>
              <a:defRPr b="0" i="0" sz="2600" u="none" cap="none" strike="noStrike">
                <a:solidFill>
                  <a:schemeClr val="lt1"/>
                </a:solidFill>
                <a:latin typeface="Questrial"/>
                <a:ea typeface="Questrial"/>
                <a:cs typeface="Questrial"/>
                <a:sym typeface="Questrial"/>
              </a:defRPr>
            </a:lvl2pPr>
            <a:lvl3pPr indent="0" lvl="2" marL="914400" marR="0" rtl="0" algn="ctr">
              <a:spcBef>
                <a:spcPts val="500"/>
              </a:spcBef>
              <a:spcAft>
                <a:spcPts val="0"/>
              </a:spcAft>
              <a:buClr>
                <a:schemeClr val="accent2"/>
              </a:buClr>
              <a:buSzPts val="1725"/>
              <a:buFont typeface="Noto Sans Symbols"/>
              <a:buNone/>
              <a:defRPr b="0" i="0" sz="2300" u="none" cap="none" strike="noStrike">
                <a:solidFill>
                  <a:schemeClr val="lt1"/>
                </a:solidFill>
                <a:latin typeface="Questrial"/>
                <a:ea typeface="Questrial"/>
                <a:cs typeface="Questrial"/>
                <a:sym typeface="Questrial"/>
              </a:defRPr>
            </a:lvl3pPr>
            <a:lvl4pPr indent="0" lvl="3" marL="1371600" marR="0" rtl="0" algn="ctr">
              <a:spcBef>
                <a:spcPts val="400"/>
              </a:spcBef>
              <a:spcAft>
                <a:spcPts val="0"/>
              </a:spcAft>
              <a:buClr>
                <a:schemeClr val="accent3"/>
              </a:buClr>
              <a:buSzPts val="1500"/>
              <a:buFont typeface="Noto Sans Symbols"/>
              <a:buNone/>
              <a:defRPr b="0" i="0" sz="2000" u="none" cap="none" strike="noStrike">
                <a:solidFill>
                  <a:schemeClr val="lt1"/>
                </a:solidFill>
                <a:latin typeface="Questrial"/>
                <a:ea typeface="Questrial"/>
                <a:cs typeface="Questrial"/>
                <a:sym typeface="Questrial"/>
              </a:defRPr>
            </a:lvl4pPr>
            <a:lvl5pPr indent="0" lvl="4" marL="1828800" marR="0" rtl="0" algn="ctr">
              <a:spcBef>
                <a:spcPts val="400"/>
              </a:spcBef>
              <a:spcAft>
                <a:spcPts val="0"/>
              </a:spcAft>
              <a:buClr>
                <a:schemeClr val="accent4"/>
              </a:buClr>
              <a:buSzPts val="1300"/>
              <a:buFont typeface="Noto Sans Symbols"/>
              <a:buNone/>
              <a:defRPr b="0" i="0" sz="2000" u="none" cap="none" strike="noStrike">
                <a:solidFill>
                  <a:schemeClr val="lt1"/>
                </a:solidFill>
                <a:latin typeface="Questrial"/>
                <a:ea typeface="Questrial"/>
                <a:cs typeface="Questrial"/>
                <a:sym typeface="Questrial"/>
              </a:defRPr>
            </a:lvl5pPr>
            <a:lvl6pPr indent="0" lvl="5" marL="2286000" marR="0" rtl="0" algn="ctr">
              <a:spcBef>
                <a:spcPts val="360"/>
              </a:spcBef>
              <a:spcAft>
                <a:spcPts val="0"/>
              </a:spcAft>
              <a:buClr>
                <a:schemeClr val="accent1"/>
              </a:buClr>
              <a:buSzPts val="1400"/>
              <a:buFont typeface="Noto Sans Symbols"/>
              <a:buNone/>
              <a:defRPr b="0" i="0" sz="1800" u="none" cap="none" strike="noStrike">
                <a:solidFill>
                  <a:schemeClr val="lt1"/>
                </a:solidFill>
                <a:latin typeface="Questrial"/>
                <a:ea typeface="Questrial"/>
                <a:cs typeface="Questrial"/>
                <a:sym typeface="Questrial"/>
              </a:defRPr>
            </a:lvl6pPr>
            <a:lvl7pPr indent="0" lvl="6" marL="2743200" marR="0" rtl="0" algn="ctr">
              <a:spcBef>
                <a:spcPts val="360"/>
              </a:spcBef>
              <a:spcAft>
                <a:spcPts val="0"/>
              </a:spcAft>
              <a:buClr>
                <a:schemeClr val="accent2"/>
              </a:buClr>
              <a:buSzPts val="1800"/>
              <a:buFont typeface="Noto Sans Symbols"/>
              <a:buNone/>
              <a:defRPr b="0" i="0" sz="1800" u="none" cap="none" strike="noStrike">
                <a:solidFill>
                  <a:schemeClr val="lt1"/>
                </a:solidFill>
                <a:latin typeface="Questrial"/>
                <a:ea typeface="Questrial"/>
                <a:cs typeface="Questrial"/>
                <a:sym typeface="Questrial"/>
              </a:defRPr>
            </a:lvl7pPr>
            <a:lvl8pPr indent="0" lvl="7" marL="3200400" marR="0" rtl="0" algn="ctr">
              <a:spcBef>
                <a:spcPts val="360"/>
              </a:spcBef>
              <a:spcAft>
                <a:spcPts val="0"/>
              </a:spcAft>
              <a:buClr>
                <a:schemeClr val="accent3"/>
              </a:buClr>
              <a:buSzPts val="1800"/>
              <a:buFont typeface="Noto Sans Symbols"/>
              <a:buNone/>
              <a:defRPr b="0" i="0" sz="1800" u="none" cap="none" strike="noStrike">
                <a:solidFill>
                  <a:schemeClr val="lt1"/>
                </a:solidFill>
                <a:latin typeface="Questrial"/>
                <a:ea typeface="Questrial"/>
                <a:cs typeface="Questrial"/>
                <a:sym typeface="Questrial"/>
              </a:defRPr>
            </a:lvl8pPr>
            <a:lvl9pPr indent="0" lvl="8" marL="3657600" marR="0" rtl="0" algn="ctr">
              <a:spcBef>
                <a:spcPts val="360"/>
              </a:spcBef>
              <a:spcAft>
                <a:spcPts val="0"/>
              </a:spcAft>
              <a:buClr>
                <a:schemeClr val="accent4"/>
              </a:buClr>
              <a:buSzPts val="1800"/>
              <a:buFont typeface="Noto Sans Symbols"/>
              <a:buNone/>
              <a:defRPr b="0" i="0" sz="1800" u="none" cap="none" strike="noStrike">
                <a:solidFill>
                  <a:schemeClr val="lt1"/>
                </a:solidFill>
                <a:latin typeface="Questrial"/>
                <a:ea typeface="Questrial"/>
                <a:cs typeface="Questrial"/>
                <a:sym typeface="Questrial"/>
              </a:defRPr>
            </a:lvl9pPr>
          </a:lstStyle>
          <a:p/>
        </p:txBody>
      </p:sp>
      <p:sp>
        <p:nvSpPr>
          <p:cNvPr id="24" name="Google Shape;24;p2"/>
          <p:cNvSpPr txBox="1"/>
          <p:nvPr>
            <p:ph idx="10" type="dt"/>
          </p:nvPr>
        </p:nvSpPr>
        <p:spPr>
          <a:xfrm>
            <a:off x="76200" y="4551524"/>
            <a:ext cx="2057400" cy="51435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2000" u="none" cap="none" strike="noStrike">
                <a:solidFill>
                  <a:srgbClr val="FFFFFF"/>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25" name="Google Shape;25;p2"/>
          <p:cNvSpPr txBox="1"/>
          <p:nvPr>
            <p:ph idx="11" type="ftr"/>
          </p:nvPr>
        </p:nvSpPr>
        <p:spPr>
          <a:xfrm>
            <a:off x="2085393" y="177404"/>
            <a:ext cx="5867400"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lt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26" name="Google Shape;26;p2"/>
          <p:cNvSpPr txBox="1"/>
          <p:nvPr>
            <p:ph idx="12" type="sldNum"/>
          </p:nvPr>
        </p:nvSpPr>
        <p:spPr>
          <a:xfrm>
            <a:off x="8001000" y="171450"/>
            <a:ext cx="838200" cy="28575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chemeClr val="lt2"/>
                </a:solidFill>
                <a:latin typeface="Questrial"/>
                <a:ea typeface="Questrial"/>
                <a:cs typeface="Questrial"/>
                <a:sym typeface="Questrial"/>
              </a:defRPr>
            </a:lvl1pPr>
            <a:lvl2pPr indent="0" lvl="1" marL="0" marR="0" rtl="0" algn="ctr">
              <a:spcBef>
                <a:spcPts val="0"/>
              </a:spcBef>
              <a:buNone/>
              <a:defRPr b="1" i="0" sz="1400" u="none" cap="none" strike="noStrike">
                <a:solidFill>
                  <a:schemeClr val="lt2"/>
                </a:solidFill>
                <a:latin typeface="Questrial"/>
                <a:ea typeface="Questrial"/>
                <a:cs typeface="Questrial"/>
                <a:sym typeface="Questrial"/>
              </a:defRPr>
            </a:lvl2pPr>
            <a:lvl3pPr indent="0" lvl="2" marL="0" marR="0" rtl="0" algn="ctr">
              <a:spcBef>
                <a:spcPts val="0"/>
              </a:spcBef>
              <a:buNone/>
              <a:defRPr b="1" i="0" sz="1400" u="none" cap="none" strike="noStrike">
                <a:solidFill>
                  <a:schemeClr val="lt2"/>
                </a:solidFill>
                <a:latin typeface="Questrial"/>
                <a:ea typeface="Questrial"/>
                <a:cs typeface="Questrial"/>
                <a:sym typeface="Questrial"/>
              </a:defRPr>
            </a:lvl3pPr>
            <a:lvl4pPr indent="0" lvl="3" marL="0" marR="0" rtl="0" algn="ctr">
              <a:spcBef>
                <a:spcPts val="0"/>
              </a:spcBef>
              <a:buNone/>
              <a:defRPr b="1" i="0" sz="1400" u="none" cap="none" strike="noStrike">
                <a:solidFill>
                  <a:schemeClr val="lt2"/>
                </a:solidFill>
                <a:latin typeface="Questrial"/>
                <a:ea typeface="Questrial"/>
                <a:cs typeface="Questrial"/>
                <a:sym typeface="Questrial"/>
              </a:defRPr>
            </a:lvl4pPr>
            <a:lvl5pPr indent="0" lvl="4" marL="0" marR="0" rtl="0" algn="ctr">
              <a:spcBef>
                <a:spcPts val="0"/>
              </a:spcBef>
              <a:buNone/>
              <a:defRPr b="1" i="0" sz="1400" u="none" cap="none" strike="noStrike">
                <a:solidFill>
                  <a:schemeClr val="lt2"/>
                </a:solidFill>
                <a:latin typeface="Questrial"/>
                <a:ea typeface="Questrial"/>
                <a:cs typeface="Questrial"/>
                <a:sym typeface="Questrial"/>
              </a:defRPr>
            </a:lvl5pPr>
            <a:lvl6pPr indent="0" lvl="5" marL="0" marR="0" rtl="0" algn="ctr">
              <a:spcBef>
                <a:spcPts val="0"/>
              </a:spcBef>
              <a:buNone/>
              <a:defRPr b="1" i="0" sz="1400" u="none" cap="none" strike="noStrike">
                <a:solidFill>
                  <a:schemeClr val="lt2"/>
                </a:solidFill>
                <a:latin typeface="Questrial"/>
                <a:ea typeface="Questrial"/>
                <a:cs typeface="Questrial"/>
                <a:sym typeface="Questrial"/>
              </a:defRPr>
            </a:lvl6pPr>
            <a:lvl7pPr indent="0" lvl="6" marL="0" marR="0" rtl="0" algn="ctr">
              <a:spcBef>
                <a:spcPts val="0"/>
              </a:spcBef>
              <a:buNone/>
              <a:defRPr b="1" i="0" sz="1400" u="none" cap="none" strike="noStrike">
                <a:solidFill>
                  <a:schemeClr val="lt2"/>
                </a:solidFill>
                <a:latin typeface="Questrial"/>
                <a:ea typeface="Questrial"/>
                <a:cs typeface="Questrial"/>
                <a:sym typeface="Questrial"/>
              </a:defRPr>
            </a:lvl7pPr>
            <a:lvl8pPr indent="0" lvl="7" marL="0" marR="0" rtl="0" algn="ctr">
              <a:spcBef>
                <a:spcPts val="0"/>
              </a:spcBef>
              <a:buNone/>
              <a:defRPr b="1" i="0" sz="1400" u="none" cap="none" strike="noStrike">
                <a:solidFill>
                  <a:schemeClr val="lt2"/>
                </a:solidFill>
                <a:latin typeface="Questrial"/>
                <a:ea typeface="Questrial"/>
                <a:cs typeface="Questrial"/>
                <a:sym typeface="Questrial"/>
              </a:defRPr>
            </a:lvl8pPr>
            <a:lvl9pPr indent="0" lvl="8" marL="0" marR="0" rtl="0" algn="ctr">
              <a:spcBef>
                <a:spcPts val="0"/>
              </a:spcBef>
              <a:buNone/>
              <a:defRPr b="1" i="0" sz="1400" u="none" cap="none" strike="noStrike">
                <a:solidFill>
                  <a:schemeClr val="lt2"/>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27" name="Google Shape;27;p2"/>
          <p:cNvSpPr txBox="1"/>
          <p:nvPr>
            <p:ph type="title"/>
          </p:nvPr>
        </p:nvSpPr>
        <p:spPr>
          <a:xfrm>
            <a:off x="2362200" y="2343150"/>
            <a:ext cx="6477000" cy="20383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2"/>
              </a:buClr>
              <a:buSzPts val="1400"/>
              <a:buFont typeface="Questrial"/>
              <a:buNone/>
              <a:defRPr b="0" i="0" sz="4200" u="none" cap="none" strike="noStrike">
                <a:solidFill>
                  <a:schemeClr val="lt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Screen Shot 2017-09-26 at 12.35.54 PM.png" id="28" name="Google Shape;28;p2"/>
          <p:cNvPicPr preferRelativeResize="0"/>
          <p:nvPr/>
        </p:nvPicPr>
        <p:blipFill>
          <a:blip r:embed="rId2">
            <a:alphaModFix/>
          </a:blip>
          <a:stretch>
            <a:fillRect/>
          </a:stretch>
        </p:blipFill>
        <p:spPr>
          <a:xfrm>
            <a:off x="0" y="-14000"/>
            <a:ext cx="2278875" cy="22624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blipFill rotWithShape="1">
          <a:blip r:embed="rId2">
            <a:alphaModFix/>
          </a:blip>
          <a:tile algn="t" flip="none" tx="0" sx="100000" ty="0" sy="100000"/>
        </a:blipFill>
      </p:bgPr>
    </p:bg>
    <p:spTree>
      <p:nvGrpSpPr>
        <p:cNvPr id="99" name="Shape 99"/>
        <p:cNvGrpSpPr/>
        <p:nvPr/>
      </p:nvGrpSpPr>
      <p:grpSpPr>
        <a:xfrm>
          <a:off x="0" y="0"/>
          <a:ext cx="0" cy="0"/>
          <a:chOff x="0" y="0"/>
          <a:chExt cx="0" cy="0"/>
        </a:xfrm>
      </p:grpSpPr>
      <p:sp>
        <p:nvSpPr>
          <p:cNvPr id="100" name="Google Shape;100;p12"/>
          <p:cNvSpPr txBox="1"/>
          <p:nvPr>
            <p:ph idx="1" type="body"/>
          </p:nvPr>
        </p:nvSpPr>
        <p:spPr>
          <a:xfrm>
            <a:off x="1371600" y="2057400"/>
            <a:ext cx="7123113" cy="1254919"/>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700"/>
              </a:spcBef>
              <a:spcAft>
                <a:spcPts val="0"/>
              </a:spcAft>
              <a:buClr>
                <a:schemeClr val="accent2"/>
              </a:buClr>
              <a:buSzPts val="1740"/>
              <a:buFont typeface="Noto Sans Symbols"/>
              <a:buNone/>
              <a:defRPr b="0" i="0" sz="2800" u="none" cap="none" strike="noStrike">
                <a:solidFill>
                  <a:schemeClr val="dk2"/>
                </a:solidFill>
                <a:latin typeface="Questrial"/>
                <a:ea typeface="Questrial"/>
                <a:cs typeface="Questrial"/>
                <a:sym typeface="Questrial"/>
              </a:defRPr>
            </a:lvl1pPr>
            <a:lvl2pPr indent="-228600" lvl="1" marL="914400" marR="0" rtl="0" algn="l">
              <a:spcBef>
                <a:spcPts val="550"/>
              </a:spcBef>
              <a:spcAft>
                <a:spcPts val="0"/>
              </a:spcAft>
              <a:buClr>
                <a:schemeClr val="accent1"/>
              </a:buClr>
              <a:buSzPts val="1820"/>
              <a:buFont typeface="Noto Sans Symbols"/>
              <a:buNone/>
              <a:defRPr b="0" i="0" sz="1800" u="none" cap="none" strike="noStrike">
                <a:solidFill>
                  <a:srgbClr val="888888"/>
                </a:solidFill>
                <a:latin typeface="Questrial"/>
                <a:ea typeface="Questrial"/>
                <a:cs typeface="Questrial"/>
                <a:sym typeface="Questrial"/>
              </a:defRPr>
            </a:lvl2pPr>
            <a:lvl3pPr indent="-228600" lvl="2" marL="1371600" marR="0" rtl="0" algn="l">
              <a:spcBef>
                <a:spcPts val="500"/>
              </a:spcBef>
              <a:spcAft>
                <a:spcPts val="0"/>
              </a:spcAft>
              <a:buClr>
                <a:schemeClr val="accent2"/>
              </a:buClr>
              <a:buSzPts val="1725"/>
              <a:buFont typeface="Noto Sans Symbols"/>
              <a:buNone/>
              <a:defRPr b="0" i="0" sz="1600" u="none" cap="none" strike="noStrike">
                <a:solidFill>
                  <a:srgbClr val="888888"/>
                </a:solidFill>
                <a:latin typeface="Questrial"/>
                <a:ea typeface="Questrial"/>
                <a:cs typeface="Questrial"/>
                <a:sym typeface="Questrial"/>
              </a:defRPr>
            </a:lvl3pPr>
            <a:lvl4pPr indent="-228600" lvl="3" marL="1828800" marR="0" rtl="0" algn="l">
              <a:spcBef>
                <a:spcPts val="400"/>
              </a:spcBef>
              <a:spcAft>
                <a:spcPts val="0"/>
              </a:spcAft>
              <a:buClr>
                <a:schemeClr val="accent3"/>
              </a:buClr>
              <a:buSzPts val="1500"/>
              <a:buFont typeface="Noto Sans Symbols"/>
              <a:buNone/>
              <a:defRPr b="0" i="0" sz="1400" u="none" cap="none" strike="noStrike">
                <a:solidFill>
                  <a:srgbClr val="888888"/>
                </a:solidFill>
                <a:latin typeface="Questrial"/>
                <a:ea typeface="Questrial"/>
                <a:cs typeface="Questrial"/>
                <a:sym typeface="Questrial"/>
              </a:defRPr>
            </a:lvl4pPr>
            <a:lvl5pPr indent="-228600" lvl="4" marL="2286000" marR="0" rtl="0" algn="l">
              <a:spcBef>
                <a:spcPts val="400"/>
              </a:spcBef>
              <a:spcAft>
                <a:spcPts val="0"/>
              </a:spcAft>
              <a:buClr>
                <a:schemeClr val="accent4"/>
              </a:buClr>
              <a:buSzPts val="1300"/>
              <a:buFont typeface="Noto Sans Symbols"/>
              <a:buNone/>
              <a:defRPr b="0" i="0" sz="1400" u="none" cap="none" strike="noStrike">
                <a:solidFill>
                  <a:srgbClr val="888888"/>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101" name="Google Shape;101;p12"/>
          <p:cNvSpPr/>
          <p:nvPr/>
        </p:nvSpPr>
        <p:spPr>
          <a:xfrm>
            <a:off x="0" y="1143000"/>
            <a:ext cx="9144000" cy="8572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02" name="Google Shape;102;p12"/>
          <p:cNvSpPr/>
          <p:nvPr/>
        </p:nvSpPr>
        <p:spPr>
          <a:xfrm>
            <a:off x="0" y="1200150"/>
            <a:ext cx="1295400" cy="7429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03" name="Google Shape;103;p12"/>
          <p:cNvSpPr/>
          <p:nvPr/>
        </p:nvSpPr>
        <p:spPr>
          <a:xfrm>
            <a:off x="1371600" y="1200150"/>
            <a:ext cx="7772400" cy="7429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04" name="Google Shape;104;p12"/>
          <p:cNvSpPr txBox="1"/>
          <p:nvPr>
            <p:ph type="title"/>
          </p:nvPr>
        </p:nvSpPr>
        <p:spPr>
          <a:xfrm>
            <a:off x="1371600" y="1200150"/>
            <a:ext cx="7620000" cy="7429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rgbClr val="FFFFFF"/>
              </a:buClr>
              <a:buSzPts val="1400"/>
              <a:buFont typeface="Questrial"/>
              <a:buNone/>
              <a:defRPr b="0" i="0" sz="4400" u="none" cap="none" strike="noStrike">
                <a:solidFill>
                  <a:srgbClr val="FFFFFF"/>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05" name="Google Shape;105;p12"/>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106" name="Google Shape;106;p12"/>
          <p:cNvSpPr txBox="1"/>
          <p:nvPr>
            <p:ph idx="12" type="sldNum"/>
          </p:nvPr>
        </p:nvSpPr>
        <p:spPr>
          <a:xfrm>
            <a:off x="0" y="1314450"/>
            <a:ext cx="1295400" cy="5262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2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2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2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2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2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2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2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2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2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107" name="Google Shape;107;p12"/>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pic>
        <p:nvPicPr>
          <p:cNvPr descr="Screen Shot 2017-09-26 at 12.35.54 PM.png" id="108" name="Google Shape;108;p12"/>
          <p:cNvPicPr preferRelativeResize="0"/>
          <p:nvPr/>
        </p:nvPicPr>
        <p:blipFill>
          <a:blip r:embed="rId3">
            <a:alphaModFix/>
          </a:blip>
          <a:stretch>
            <a:fillRect/>
          </a:stretch>
        </p:blipFill>
        <p:spPr>
          <a:xfrm>
            <a:off x="0" y="0"/>
            <a:ext cx="1179550" cy="11710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dk2"/>
        </a:solidFill>
      </p:bgPr>
    </p:bg>
    <p:spTree>
      <p:nvGrpSpPr>
        <p:cNvPr id="109" name="Shape 109"/>
        <p:cNvGrpSpPr/>
        <p:nvPr/>
      </p:nvGrpSpPr>
      <p:grpSpPr>
        <a:xfrm>
          <a:off x="0" y="0"/>
          <a:ext cx="0" cy="0"/>
          <a:chOff x="0" y="0"/>
          <a:chExt cx="0" cy="0"/>
        </a:xfrm>
      </p:grpSpPr>
      <p:sp>
        <p:nvSpPr>
          <p:cNvPr id="110" name="Google Shape;110;p13"/>
          <p:cNvSpPr/>
          <p:nvPr/>
        </p:nvSpPr>
        <p:spPr>
          <a:xfrm>
            <a:off x="0" y="4478274"/>
            <a:ext cx="9144000" cy="66522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11" name="Google Shape;111;p13"/>
          <p:cNvSpPr/>
          <p:nvPr/>
        </p:nvSpPr>
        <p:spPr>
          <a:xfrm>
            <a:off x="-9144" y="4539996"/>
            <a:ext cx="2249424" cy="5349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12" name="Google Shape;112;p13"/>
          <p:cNvSpPr/>
          <p:nvPr/>
        </p:nvSpPr>
        <p:spPr>
          <a:xfrm>
            <a:off x="2359152" y="4533138"/>
            <a:ext cx="6784848" cy="5349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13" name="Google Shape;113;p13"/>
          <p:cNvSpPr txBox="1"/>
          <p:nvPr>
            <p:ph idx="1" type="subTitle"/>
          </p:nvPr>
        </p:nvSpPr>
        <p:spPr>
          <a:xfrm>
            <a:off x="2362200" y="4537528"/>
            <a:ext cx="6515100" cy="514350"/>
          </a:xfrm>
          <a:prstGeom prst="rect">
            <a:avLst/>
          </a:prstGeom>
          <a:noFill/>
          <a:ln>
            <a:noFill/>
          </a:ln>
        </p:spPr>
        <p:txBody>
          <a:bodyPr anchorCtr="0" anchor="ctr" bIns="91425" lIns="91425" spcFirstLastPara="1" rIns="91425" wrap="square" tIns="91425">
            <a:noAutofit/>
          </a:bodyPr>
          <a:lstStyle>
            <a:lvl1pPr indent="0" lvl="0" marL="0" marR="0" rtl="0" algn="l">
              <a:spcBef>
                <a:spcPts val="700"/>
              </a:spcBef>
              <a:spcAft>
                <a:spcPts val="0"/>
              </a:spcAft>
              <a:buClr>
                <a:schemeClr val="accent2"/>
              </a:buClr>
              <a:buSzPts val="1740"/>
              <a:buFont typeface="Noto Sans Symbols"/>
              <a:buNone/>
              <a:defRPr b="0" i="0" sz="2800" u="none" cap="none" strike="noStrike">
                <a:solidFill>
                  <a:srgbClr val="FFFFFF"/>
                </a:solidFill>
                <a:latin typeface="Questrial"/>
                <a:ea typeface="Questrial"/>
                <a:cs typeface="Questrial"/>
                <a:sym typeface="Questrial"/>
              </a:defRPr>
            </a:lvl1pPr>
            <a:lvl2pPr indent="0" lvl="1" marL="457200" marR="0" rtl="0" algn="ctr">
              <a:spcBef>
                <a:spcPts val="550"/>
              </a:spcBef>
              <a:spcAft>
                <a:spcPts val="0"/>
              </a:spcAft>
              <a:buClr>
                <a:schemeClr val="accent1"/>
              </a:buClr>
              <a:buSzPts val="1820"/>
              <a:buFont typeface="Noto Sans Symbols"/>
              <a:buNone/>
              <a:defRPr b="0" i="0" sz="2600" u="none" cap="none" strike="noStrike">
                <a:solidFill>
                  <a:schemeClr val="lt1"/>
                </a:solidFill>
                <a:latin typeface="Questrial"/>
                <a:ea typeface="Questrial"/>
                <a:cs typeface="Questrial"/>
                <a:sym typeface="Questrial"/>
              </a:defRPr>
            </a:lvl2pPr>
            <a:lvl3pPr indent="0" lvl="2" marL="914400" marR="0" rtl="0" algn="ctr">
              <a:spcBef>
                <a:spcPts val="500"/>
              </a:spcBef>
              <a:spcAft>
                <a:spcPts val="0"/>
              </a:spcAft>
              <a:buClr>
                <a:schemeClr val="accent2"/>
              </a:buClr>
              <a:buSzPts val="1725"/>
              <a:buFont typeface="Noto Sans Symbols"/>
              <a:buNone/>
              <a:defRPr b="0" i="0" sz="2300" u="none" cap="none" strike="noStrike">
                <a:solidFill>
                  <a:schemeClr val="lt1"/>
                </a:solidFill>
                <a:latin typeface="Questrial"/>
                <a:ea typeface="Questrial"/>
                <a:cs typeface="Questrial"/>
                <a:sym typeface="Questrial"/>
              </a:defRPr>
            </a:lvl3pPr>
            <a:lvl4pPr indent="0" lvl="3" marL="1371600" marR="0" rtl="0" algn="ctr">
              <a:spcBef>
                <a:spcPts val="400"/>
              </a:spcBef>
              <a:spcAft>
                <a:spcPts val="0"/>
              </a:spcAft>
              <a:buClr>
                <a:schemeClr val="accent3"/>
              </a:buClr>
              <a:buSzPts val="1500"/>
              <a:buFont typeface="Noto Sans Symbols"/>
              <a:buNone/>
              <a:defRPr b="0" i="0" sz="2000" u="none" cap="none" strike="noStrike">
                <a:solidFill>
                  <a:schemeClr val="lt1"/>
                </a:solidFill>
                <a:latin typeface="Questrial"/>
                <a:ea typeface="Questrial"/>
                <a:cs typeface="Questrial"/>
                <a:sym typeface="Questrial"/>
              </a:defRPr>
            </a:lvl4pPr>
            <a:lvl5pPr indent="0" lvl="4" marL="1828800" marR="0" rtl="0" algn="ctr">
              <a:spcBef>
                <a:spcPts val="400"/>
              </a:spcBef>
              <a:spcAft>
                <a:spcPts val="0"/>
              </a:spcAft>
              <a:buClr>
                <a:schemeClr val="accent4"/>
              </a:buClr>
              <a:buSzPts val="1300"/>
              <a:buFont typeface="Noto Sans Symbols"/>
              <a:buNone/>
              <a:defRPr b="0" i="0" sz="2000" u="none" cap="none" strike="noStrike">
                <a:solidFill>
                  <a:schemeClr val="lt1"/>
                </a:solidFill>
                <a:latin typeface="Questrial"/>
                <a:ea typeface="Questrial"/>
                <a:cs typeface="Questrial"/>
                <a:sym typeface="Questrial"/>
              </a:defRPr>
            </a:lvl5pPr>
            <a:lvl6pPr indent="0" lvl="5" marL="2286000" marR="0" rtl="0" algn="ctr">
              <a:spcBef>
                <a:spcPts val="360"/>
              </a:spcBef>
              <a:spcAft>
                <a:spcPts val="0"/>
              </a:spcAft>
              <a:buClr>
                <a:schemeClr val="accent1"/>
              </a:buClr>
              <a:buSzPts val="1400"/>
              <a:buFont typeface="Noto Sans Symbols"/>
              <a:buNone/>
              <a:defRPr b="0" i="0" sz="1800" u="none" cap="none" strike="noStrike">
                <a:solidFill>
                  <a:schemeClr val="lt1"/>
                </a:solidFill>
                <a:latin typeface="Questrial"/>
                <a:ea typeface="Questrial"/>
                <a:cs typeface="Questrial"/>
                <a:sym typeface="Questrial"/>
              </a:defRPr>
            </a:lvl6pPr>
            <a:lvl7pPr indent="0" lvl="6" marL="2743200" marR="0" rtl="0" algn="ctr">
              <a:spcBef>
                <a:spcPts val="360"/>
              </a:spcBef>
              <a:spcAft>
                <a:spcPts val="0"/>
              </a:spcAft>
              <a:buClr>
                <a:schemeClr val="accent2"/>
              </a:buClr>
              <a:buSzPts val="1800"/>
              <a:buFont typeface="Noto Sans Symbols"/>
              <a:buNone/>
              <a:defRPr b="0" i="0" sz="1800" u="none" cap="none" strike="noStrike">
                <a:solidFill>
                  <a:schemeClr val="lt1"/>
                </a:solidFill>
                <a:latin typeface="Questrial"/>
                <a:ea typeface="Questrial"/>
                <a:cs typeface="Questrial"/>
                <a:sym typeface="Questrial"/>
              </a:defRPr>
            </a:lvl7pPr>
            <a:lvl8pPr indent="0" lvl="7" marL="3200400" marR="0" rtl="0" algn="ctr">
              <a:spcBef>
                <a:spcPts val="360"/>
              </a:spcBef>
              <a:spcAft>
                <a:spcPts val="0"/>
              </a:spcAft>
              <a:buClr>
                <a:schemeClr val="accent3"/>
              </a:buClr>
              <a:buSzPts val="1800"/>
              <a:buFont typeface="Noto Sans Symbols"/>
              <a:buNone/>
              <a:defRPr b="0" i="0" sz="1800" u="none" cap="none" strike="noStrike">
                <a:solidFill>
                  <a:schemeClr val="lt1"/>
                </a:solidFill>
                <a:latin typeface="Questrial"/>
                <a:ea typeface="Questrial"/>
                <a:cs typeface="Questrial"/>
                <a:sym typeface="Questrial"/>
              </a:defRPr>
            </a:lvl8pPr>
            <a:lvl9pPr indent="0" lvl="8" marL="3657600" marR="0" rtl="0" algn="ctr">
              <a:spcBef>
                <a:spcPts val="360"/>
              </a:spcBef>
              <a:spcAft>
                <a:spcPts val="0"/>
              </a:spcAft>
              <a:buClr>
                <a:schemeClr val="accent4"/>
              </a:buClr>
              <a:buSzPts val="1800"/>
              <a:buFont typeface="Noto Sans Symbols"/>
              <a:buNone/>
              <a:defRPr b="0" i="0" sz="1800" u="none" cap="none" strike="noStrike">
                <a:solidFill>
                  <a:schemeClr val="lt1"/>
                </a:solidFill>
                <a:latin typeface="Questrial"/>
                <a:ea typeface="Questrial"/>
                <a:cs typeface="Questrial"/>
                <a:sym typeface="Questrial"/>
              </a:defRPr>
            </a:lvl9pPr>
          </a:lstStyle>
          <a:p/>
        </p:txBody>
      </p:sp>
      <p:sp>
        <p:nvSpPr>
          <p:cNvPr id="114" name="Google Shape;114;p13"/>
          <p:cNvSpPr txBox="1"/>
          <p:nvPr>
            <p:ph idx="10" type="dt"/>
          </p:nvPr>
        </p:nvSpPr>
        <p:spPr>
          <a:xfrm>
            <a:off x="76200" y="4551524"/>
            <a:ext cx="2057400" cy="51435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2000" u="none" cap="none" strike="noStrike">
                <a:solidFill>
                  <a:srgbClr val="FFFFFF"/>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115" name="Google Shape;115;p13"/>
          <p:cNvSpPr txBox="1"/>
          <p:nvPr>
            <p:ph idx="11" type="ftr"/>
          </p:nvPr>
        </p:nvSpPr>
        <p:spPr>
          <a:xfrm>
            <a:off x="2085393" y="177404"/>
            <a:ext cx="5867400"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lt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116" name="Google Shape;116;p13"/>
          <p:cNvSpPr txBox="1"/>
          <p:nvPr>
            <p:ph idx="12" type="sldNum"/>
          </p:nvPr>
        </p:nvSpPr>
        <p:spPr>
          <a:xfrm>
            <a:off x="8001000" y="171450"/>
            <a:ext cx="838200" cy="28575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chemeClr val="lt2"/>
                </a:solidFill>
                <a:latin typeface="Questrial"/>
                <a:ea typeface="Questrial"/>
                <a:cs typeface="Questrial"/>
                <a:sym typeface="Questrial"/>
              </a:defRPr>
            </a:lvl1pPr>
            <a:lvl2pPr indent="0" lvl="1" marL="0" marR="0" rtl="0" algn="ctr">
              <a:spcBef>
                <a:spcPts val="0"/>
              </a:spcBef>
              <a:buNone/>
              <a:defRPr b="1" i="0" sz="1400" u="none" cap="none" strike="noStrike">
                <a:solidFill>
                  <a:schemeClr val="lt2"/>
                </a:solidFill>
                <a:latin typeface="Questrial"/>
                <a:ea typeface="Questrial"/>
                <a:cs typeface="Questrial"/>
                <a:sym typeface="Questrial"/>
              </a:defRPr>
            </a:lvl2pPr>
            <a:lvl3pPr indent="0" lvl="2" marL="0" marR="0" rtl="0" algn="ctr">
              <a:spcBef>
                <a:spcPts val="0"/>
              </a:spcBef>
              <a:buNone/>
              <a:defRPr b="1" i="0" sz="1400" u="none" cap="none" strike="noStrike">
                <a:solidFill>
                  <a:schemeClr val="lt2"/>
                </a:solidFill>
                <a:latin typeface="Questrial"/>
                <a:ea typeface="Questrial"/>
                <a:cs typeface="Questrial"/>
                <a:sym typeface="Questrial"/>
              </a:defRPr>
            </a:lvl3pPr>
            <a:lvl4pPr indent="0" lvl="3" marL="0" marR="0" rtl="0" algn="ctr">
              <a:spcBef>
                <a:spcPts val="0"/>
              </a:spcBef>
              <a:buNone/>
              <a:defRPr b="1" i="0" sz="1400" u="none" cap="none" strike="noStrike">
                <a:solidFill>
                  <a:schemeClr val="lt2"/>
                </a:solidFill>
                <a:latin typeface="Questrial"/>
                <a:ea typeface="Questrial"/>
                <a:cs typeface="Questrial"/>
                <a:sym typeface="Questrial"/>
              </a:defRPr>
            </a:lvl4pPr>
            <a:lvl5pPr indent="0" lvl="4" marL="0" marR="0" rtl="0" algn="ctr">
              <a:spcBef>
                <a:spcPts val="0"/>
              </a:spcBef>
              <a:buNone/>
              <a:defRPr b="1" i="0" sz="1400" u="none" cap="none" strike="noStrike">
                <a:solidFill>
                  <a:schemeClr val="lt2"/>
                </a:solidFill>
                <a:latin typeface="Questrial"/>
                <a:ea typeface="Questrial"/>
                <a:cs typeface="Questrial"/>
                <a:sym typeface="Questrial"/>
              </a:defRPr>
            </a:lvl5pPr>
            <a:lvl6pPr indent="0" lvl="5" marL="0" marR="0" rtl="0" algn="ctr">
              <a:spcBef>
                <a:spcPts val="0"/>
              </a:spcBef>
              <a:buNone/>
              <a:defRPr b="1" i="0" sz="1400" u="none" cap="none" strike="noStrike">
                <a:solidFill>
                  <a:schemeClr val="lt2"/>
                </a:solidFill>
                <a:latin typeface="Questrial"/>
                <a:ea typeface="Questrial"/>
                <a:cs typeface="Questrial"/>
                <a:sym typeface="Questrial"/>
              </a:defRPr>
            </a:lvl6pPr>
            <a:lvl7pPr indent="0" lvl="6" marL="0" marR="0" rtl="0" algn="ctr">
              <a:spcBef>
                <a:spcPts val="0"/>
              </a:spcBef>
              <a:buNone/>
              <a:defRPr b="1" i="0" sz="1400" u="none" cap="none" strike="noStrike">
                <a:solidFill>
                  <a:schemeClr val="lt2"/>
                </a:solidFill>
                <a:latin typeface="Questrial"/>
                <a:ea typeface="Questrial"/>
                <a:cs typeface="Questrial"/>
                <a:sym typeface="Questrial"/>
              </a:defRPr>
            </a:lvl7pPr>
            <a:lvl8pPr indent="0" lvl="7" marL="0" marR="0" rtl="0" algn="ctr">
              <a:spcBef>
                <a:spcPts val="0"/>
              </a:spcBef>
              <a:buNone/>
              <a:defRPr b="1" i="0" sz="1400" u="none" cap="none" strike="noStrike">
                <a:solidFill>
                  <a:schemeClr val="lt2"/>
                </a:solidFill>
                <a:latin typeface="Questrial"/>
                <a:ea typeface="Questrial"/>
                <a:cs typeface="Questrial"/>
                <a:sym typeface="Questrial"/>
              </a:defRPr>
            </a:lvl8pPr>
            <a:lvl9pPr indent="0" lvl="8" marL="0" marR="0" rtl="0" algn="ctr">
              <a:spcBef>
                <a:spcPts val="0"/>
              </a:spcBef>
              <a:buNone/>
              <a:defRPr b="1" i="0" sz="1400" u="none" cap="none" strike="noStrike">
                <a:solidFill>
                  <a:schemeClr val="lt2"/>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117" name="Google Shape;117;p13"/>
          <p:cNvSpPr txBox="1"/>
          <p:nvPr>
            <p:ph type="title"/>
          </p:nvPr>
        </p:nvSpPr>
        <p:spPr>
          <a:xfrm>
            <a:off x="2362200" y="2343150"/>
            <a:ext cx="6477000" cy="20383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2"/>
              </a:buClr>
              <a:buSzPts val="1400"/>
              <a:buFont typeface="Questrial"/>
              <a:buNone/>
              <a:defRPr b="0" i="0" sz="4200" u="none" cap="none" strike="noStrike">
                <a:solidFill>
                  <a:schemeClr val="lt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Screen Shot 2017-09-26 at 12.35.54 PM.png" id="118" name="Google Shape;118;p13"/>
          <p:cNvPicPr preferRelativeResize="0"/>
          <p:nvPr/>
        </p:nvPicPr>
        <p:blipFill>
          <a:blip r:embed="rId2">
            <a:alphaModFix/>
          </a:blip>
          <a:stretch>
            <a:fillRect/>
          </a:stretch>
        </p:blipFill>
        <p:spPr>
          <a:xfrm>
            <a:off x="0" y="0"/>
            <a:ext cx="1099325" cy="1091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bg>
      <p:bgPr>
        <a:solidFill>
          <a:schemeClr val="dk2"/>
        </a:solidFill>
      </p:bgPr>
    </p:bg>
    <p:spTree>
      <p:nvGrpSpPr>
        <p:cNvPr id="119" name="Shape 119"/>
        <p:cNvGrpSpPr/>
        <p:nvPr/>
      </p:nvGrpSpPr>
      <p:grpSpPr>
        <a:xfrm>
          <a:off x="0" y="0"/>
          <a:ext cx="0" cy="0"/>
          <a:chOff x="0" y="0"/>
          <a:chExt cx="0" cy="0"/>
        </a:xfrm>
      </p:grpSpPr>
      <p:sp>
        <p:nvSpPr>
          <p:cNvPr id="120" name="Google Shape;120;p14"/>
          <p:cNvSpPr/>
          <p:nvPr>
            <p:ph idx="2" type="pic"/>
          </p:nvPr>
        </p:nvSpPr>
        <p:spPr>
          <a:xfrm>
            <a:off x="1557668" y="0"/>
            <a:ext cx="7586332" cy="3419856"/>
          </a:xfrm>
          <a:prstGeom prst="rect">
            <a:avLst/>
          </a:prstGeom>
          <a:solidFill>
            <a:srgbClr val="A2B2B6"/>
          </a:solidFill>
          <a:ln>
            <a:noFill/>
          </a:ln>
        </p:spPr>
        <p:txBody>
          <a:bodyPr anchorCtr="0" anchor="t" bIns="91425" lIns="91425" spcFirstLastPara="1" rIns="91425" wrap="square" tIns="91425">
            <a:noAutofit/>
          </a:bodyPr>
          <a:lstStyle>
            <a:lvl1pPr indent="-320040" lvl="0" marL="320040" marR="0" rtl="0" algn="l">
              <a:spcBef>
                <a:spcPts val="700"/>
              </a:spcBef>
              <a:spcAft>
                <a:spcPts val="0"/>
              </a:spcAft>
              <a:buClr>
                <a:schemeClr val="accent2"/>
              </a:buClr>
              <a:buSzPts val="1400"/>
              <a:buFont typeface="Noto Sans Symbols"/>
              <a:buNone/>
              <a:defRPr b="0" i="0" sz="3200" u="none" cap="none" strike="noStrike">
                <a:solidFill>
                  <a:schemeClr val="lt1"/>
                </a:solidFill>
                <a:latin typeface="Questrial"/>
                <a:ea typeface="Questrial"/>
                <a:cs typeface="Questrial"/>
                <a:sym typeface="Questrial"/>
              </a:defRPr>
            </a:lvl1pPr>
            <a:lvl2pPr indent="-284480" lvl="1" marL="640080" marR="0" rtl="0" algn="l">
              <a:spcBef>
                <a:spcPts val="550"/>
              </a:spcBef>
              <a:spcAft>
                <a:spcPts val="0"/>
              </a:spcAft>
              <a:buClr>
                <a:schemeClr val="accent1"/>
              </a:buClr>
              <a:buSzPts val="1820"/>
              <a:buFont typeface="Noto Sans Symbols"/>
              <a:buChar char="⬜"/>
              <a:defRPr b="0" i="0" sz="2600" u="none" cap="none" strike="noStrike">
                <a:solidFill>
                  <a:schemeClr val="lt1"/>
                </a:solidFill>
                <a:latin typeface="Questrial"/>
                <a:ea typeface="Questrial"/>
                <a:cs typeface="Questrial"/>
                <a:sym typeface="Questrial"/>
              </a:defRPr>
            </a:lvl2pPr>
            <a:lvl3pPr indent="-228600" lvl="2" marL="914400" marR="0" rtl="0" algn="l">
              <a:spcBef>
                <a:spcPts val="500"/>
              </a:spcBef>
              <a:spcAft>
                <a:spcPts val="0"/>
              </a:spcAft>
              <a:buClr>
                <a:schemeClr val="accent2"/>
              </a:buClr>
              <a:buSzPts val="1725"/>
              <a:buFont typeface="Noto Sans Symbols"/>
              <a:buChar char="■"/>
              <a:defRPr b="0" i="0" sz="2300" u="none" cap="none" strike="noStrike">
                <a:solidFill>
                  <a:schemeClr val="lt1"/>
                </a:solidFill>
                <a:latin typeface="Questrial"/>
                <a:ea typeface="Questrial"/>
                <a:cs typeface="Questrial"/>
                <a:sym typeface="Questrial"/>
              </a:defRPr>
            </a:lvl3pPr>
            <a:lvl4pPr indent="-228600" lvl="3" marL="1371600" marR="0" rtl="0" algn="l">
              <a:spcBef>
                <a:spcPts val="400"/>
              </a:spcBef>
              <a:spcAft>
                <a:spcPts val="0"/>
              </a:spcAft>
              <a:buClr>
                <a:schemeClr val="accent3"/>
              </a:buClr>
              <a:buSzPts val="1500"/>
              <a:buFont typeface="Noto Sans Symbols"/>
              <a:buChar char="■"/>
              <a:defRPr b="0" i="0" sz="2000" u="none" cap="none" strike="noStrike">
                <a:solidFill>
                  <a:schemeClr val="lt1"/>
                </a:solidFill>
                <a:latin typeface="Questrial"/>
                <a:ea typeface="Questrial"/>
                <a:cs typeface="Questrial"/>
                <a:sym typeface="Questrial"/>
              </a:defRPr>
            </a:lvl4pPr>
            <a:lvl5pPr indent="-228600" lvl="4" marL="1828800" marR="0" rtl="0" algn="l">
              <a:spcBef>
                <a:spcPts val="400"/>
              </a:spcBef>
              <a:spcAft>
                <a:spcPts val="0"/>
              </a:spcAft>
              <a:buClr>
                <a:schemeClr val="accent4"/>
              </a:buClr>
              <a:buSzPts val="1300"/>
              <a:buFont typeface="Noto Sans Symbols"/>
              <a:buChar char="■"/>
              <a:defRPr b="0" i="0" sz="2000" u="none" cap="none" strike="noStrike">
                <a:solidFill>
                  <a:schemeClr val="lt1"/>
                </a:solidFill>
                <a:latin typeface="Questrial"/>
                <a:ea typeface="Questrial"/>
                <a:cs typeface="Questrial"/>
                <a:sym typeface="Questrial"/>
              </a:defRPr>
            </a:lvl5pPr>
            <a:lvl6pPr indent="-236220" lvl="5" marL="2103120" marR="0" rtl="0" algn="l">
              <a:spcBef>
                <a:spcPts val="360"/>
              </a:spcBef>
              <a:spcAft>
                <a:spcPts val="0"/>
              </a:spcAft>
              <a:buClr>
                <a:schemeClr val="accent1"/>
              </a:buClr>
              <a:buSzPts val="1400"/>
              <a:buFont typeface="Noto Sans Symbols"/>
              <a:buNone/>
              <a:defRPr b="0" i="0" sz="1800" u="none" cap="none" strike="noStrike">
                <a:solidFill>
                  <a:schemeClr val="lt1"/>
                </a:solidFill>
                <a:latin typeface="Questrial"/>
                <a:ea typeface="Questrial"/>
                <a:cs typeface="Questrial"/>
                <a:sym typeface="Questrial"/>
              </a:defRPr>
            </a:lvl6pPr>
            <a:lvl7pPr indent="-231139" lvl="6" marL="2377440" marR="0" rtl="0" algn="l">
              <a:spcBef>
                <a:spcPts val="360"/>
              </a:spcBef>
              <a:spcAft>
                <a:spcPts val="0"/>
              </a:spcAft>
              <a:buClr>
                <a:schemeClr val="accent2"/>
              </a:buClr>
              <a:buSzPts val="1800"/>
              <a:buFont typeface="Noto Sans Symbols"/>
              <a:buChar char="▪"/>
              <a:defRPr b="0" i="0" sz="1800" u="none" cap="none" strike="noStrike">
                <a:solidFill>
                  <a:schemeClr val="lt1"/>
                </a:solidFill>
                <a:latin typeface="Questrial"/>
                <a:ea typeface="Questrial"/>
                <a:cs typeface="Questrial"/>
                <a:sym typeface="Questrial"/>
              </a:defRPr>
            </a:lvl7pPr>
            <a:lvl8pPr indent="-238760" lvl="7" marL="265176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Questrial"/>
                <a:ea typeface="Questrial"/>
                <a:cs typeface="Questrial"/>
                <a:sym typeface="Questrial"/>
              </a:defRPr>
            </a:lvl8pPr>
            <a:lvl9pPr indent="-233679" lvl="8" marL="2926080" marR="0" rtl="0" algn="l">
              <a:spcBef>
                <a:spcPts val="360"/>
              </a:spcBef>
              <a:spcAft>
                <a:spcPts val="0"/>
              </a:spcAft>
              <a:buClr>
                <a:schemeClr val="accent4"/>
              </a:buClr>
              <a:buSzPts val="1800"/>
              <a:buFont typeface="Noto Sans Symbols"/>
              <a:buChar char="▪"/>
              <a:defRPr b="0" i="0" sz="1800" u="none" cap="none" strike="noStrike">
                <a:solidFill>
                  <a:schemeClr val="lt1"/>
                </a:solidFill>
                <a:latin typeface="Questrial"/>
                <a:ea typeface="Questrial"/>
                <a:cs typeface="Questrial"/>
                <a:sym typeface="Questrial"/>
              </a:defRPr>
            </a:lvl9pPr>
          </a:lstStyle>
          <a:p/>
        </p:txBody>
      </p:sp>
      <p:sp>
        <p:nvSpPr>
          <p:cNvPr id="121" name="Google Shape;121;p14"/>
          <p:cNvSpPr txBox="1"/>
          <p:nvPr>
            <p:ph idx="1" type="body"/>
          </p:nvPr>
        </p:nvSpPr>
        <p:spPr>
          <a:xfrm>
            <a:off x="1600200" y="4114800"/>
            <a:ext cx="7315200" cy="51435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700"/>
              </a:spcBef>
              <a:spcAft>
                <a:spcPts val="0"/>
              </a:spcAft>
              <a:buClr>
                <a:schemeClr val="accent2"/>
              </a:buClr>
              <a:buSzPts val="1740"/>
              <a:buFont typeface="Noto Sans Symbols"/>
              <a:buNone/>
              <a:defRPr b="0" i="0" sz="1700" u="none" cap="none" strike="noStrike">
                <a:solidFill>
                  <a:schemeClr val="lt1"/>
                </a:solidFill>
                <a:latin typeface="Questrial"/>
                <a:ea typeface="Questrial"/>
                <a:cs typeface="Questrial"/>
                <a:sym typeface="Questrial"/>
              </a:defRPr>
            </a:lvl1pPr>
            <a:lvl2pPr indent="-228600" lvl="1" marL="914400" marR="0" rtl="0" algn="l">
              <a:spcBef>
                <a:spcPts val="550"/>
              </a:spcBef>
              <a:spcAft>
                <a:spcPts val="0"/>
              </a:spcAft>
              <a:buClr>
                <a:schemeClr val="accent1"/>
              </a:buClr>
              <a:buSzPts val="1820"/>
              <a:buFont typeface="Noto Sans Symbols"/>
              <a:buNone/>
              <a:defRPr b="0" i="0" sz="1200" u="none" cap="none" strike="noStrike">
                <a:solidFill>
                  <a:schemeClr val="lt1"/>
                </a:solidFill>
                <a:latin typeface="Questrial"/>
                <a:ea typeface="Questrial"/>
                <a:cs typeface="Questrial"/>
                <a:sym typeface="Questrial"/>
              </a:defRPr>
            </a:lvl2pPr>
            <a:lvl3pPr indent="-228600" lvl="2" marL="1371600" marR="0" rtl="0" algn="l">
              <a:spcBef>
                <a:spcPts val="500"/>
              </a:spcBef>
              <a:spcAft>
                <a:spcPts val="0"/>
              </a:spcAft>
              <a:buClr>
                <a:schemeClr val="accent2"/>
              </a:buClr>
              <a:buSzPts val="1725"/>
              <a:buFont typeface="Noto Sans Symbols"/>
              <a:buNone/>
              <a:defRPr b="0" i="0" sz="1000" u="none" cap="none" strike="noStrike">
                <a:solidFill>
                  <a:schemeClr val="lt1"/>
                </a:solidFill>
                <a:latin typeface="Questrial"/>
                <a:ea typeface="Questrial"/>
                <a:cs typeface="Questrial"/>
                <a:sym typeface="Questrial"/>
              </a:defRPr>
            </a:lvl3pPr>
            <a:lvl4pPr indent="-228600" lvl="3" marL="1828800" marR="0" rtl="0" algn="l">
              <a:spcBef>
                <a:spcPts val="400"/>
              </a:spcBef>
              <a:spcAft>
                <a:spcPts val="0"/>
              </a:spcAft>
              <a:buClr>
                <a:schemeClr val="accent3"/>
              </a:buClr>
              <a:buSzPts val="1500"/>
              <a:buFont typeface="Noto Sans Symbols"/>
              <a:buNone/>
              <a:defRPr b="0" i="0" sz="900" u="none" cap="none" strike="noStrike">
                <a:solidFill>
                  <a:schemeClr val="lt1"/>
                </a:solidFill>
                <a:latin typeface="Questrial"/>
                <a:ea typeface="Questrial"/>
                <a:cs typeface="Questrial"/>
                <a:sym typeface="Questrial"/>
              </a:defRPr>
            </a:lvl4pPr>
            <a:lvl5pPr indent="-228600" lvl="4" marL="2286000" marR="0" rtl="0" algn="l">
              <a:spcBef>
                <a:spcPts val="400"/>
              </a:spcBef>
              <a:spcAft>
                <a:spcPts val="0"/>
              </a:spcAft>
              <a:buClr>
                <a:schemeClr val="accent4"/>
              </a:buClr>
              <a:buSzPts val="1300"/>
              <a:buFont typeface="Noto Sans Symbols"/>
              <a:buNone/>
              <a:defRPr b="0" i="0" sz="900" u="none" cap="none" strike="noStrike">
                <a:solidFill>
                  <a:schemeClr val="lt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lt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lt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lt1"/>
                </a:solidFill>
                <a:latin typeface="Questrial"/>
                <a:ea typeface="Questrial"/>
                <a:cs typeface="Questrial"/>
                <a:sym typeface="Questrial"/>
              </a:defRPr>
            </a:lvl9pPr>
          </a:lstStyle>
          <a:p/>
        </p:txBody>
      </p:sp>
      <p:sp>
        <p:nvSpPr>
          <p:cNvPr id="122" name="Google Shape;122;p14"/>
          <p:cNvSpPr/>
          <p:nvPr/>
        </p:nvSpPr>
        <p:spPr>
          <a:xfrm>
            <a:off x="-9144" y="3429000"/>
            <a:ext cx="9144000" cy="66522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23" name="Google Shape;123;p14"/>
          <p:cNvSpPr/>
          <p:nvPr/>
        </p:nvSpPr>
        <p:spPr>
          <a:xfrm>
            <a:off x="-9144" y="3497580"/>
            <a:ext cx="1463040" cy="5349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24" name="Google Shape;124;p14"/>
          <p:cNvSpPr/>
          <p:nvPr/>
        </p:nvSpPr>
        <p:spPr>
          <a:xfrm>
            <a:off x="1545336" y="3490722"/>
            <a:ext cx="7589520" cy="5349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25" name="Google Shape;125;p14"/>
          <p:cNvSpPr txBox="1"/>
          <p:nvPr>
            <p:ph type="title"/>
          </p:nvPr>
        </p:nvSpPr>
        <p:spPr>
          <a:xfrm>
            <a:off x="1600200" y="3543300"/>
            <a:ext cx="7315200" cy="4572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rgbClr val="FFFFFF"/>
              </a:buClr>
              <a:buSzPts val="1400"/>
              <a:buFont typeface="Questrial"/>
              <a:buNone/>
              <a:defRPr b="0" i="0" sz="2800" u="none" cap="none" strike="noStrike">
                <a:solidFill>
                  <a:srgbClr val="FFFFFF"/>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26" name="Google Shape;126;p14"/>
          <p:cNvSpPr/>
          <p:nvPr/>
        </p:nvSpPr>
        <p:spPr>
          <a:xfrm>
            <a:off x="1447800" y="0"/>
            <a:ext cx="100584" cy="515035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27" name="Google Shape;127;p14"/>
          <p:cNvSpPr txBox="1"/>
          <p:nvPr>
            <p:ph idx="10" type="dt"/>
          </p:nvPr>
        </p:nvSpPr>
        <p:spPr>
          <a:xfrm>
            <a:off x="62484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lt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128" name="Google Shape;128;p14"/>
          <p:cNvSpPr txBox="1"/>
          <p:nvPr>
            <p:ph idx="12" type="sldNum"/>
          </p:nvPr>
        </p:nvSpPr>
        <p:spPr>
          <a:xfrm>
            <a:off x="0" y="3500437"/>
            <a:ext cx="1447800" cy="497684"/>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28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28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28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28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28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28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28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28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28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129" name="Google Shape;129;p14"/>
          <p:cNvSpPr txBox="1"/>
          <p:nvPr>
            <p:ph idx="11" type="ftr"/>
          </p:nvPr>
        </p:nvSpPr>
        <p:spPr>
          <a:xfrm>
            <a:off x="1600200" y="4686155"/>
            <a:ext cx="4572000"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lt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pic>
        <p:nvPicPr>
          <p:cNvPr descr="Screen Shot 2017-09-26 at 12.35.54 PM.png" id="130" name="Google Shape;130;p14"/>
          <p:cNvPicPr preferRelativeResize="0"/>
          <p:nvPr/>
        </p:nvPicPr>
        <p:blipFill>
          <a:blip r:embed="rId2">
            <a:alphaModFix/>
          </a:blip>
          <a:stretch>
            <a:fillRect/>
          </a:stretch>
        </p:blipFill>
        <p:spPr>
          <a:xfrm>
            <a:off x="0" y="0"/>
            <a:ext cx="1430600" cy="14202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幻灯片">
  <p:cSld name="1_标题幻灯片">
    <p:spTree>
      <p:nvGrpSpPr>
        <p:cNvPr id="131" name="Shape 131"/>
        <p:cNvGrpSpPr/>
        <p:nvPr/>
      </p:nvGrpSpPr>
      <p:grpSpPr>
        <a:xfrm>
          <a:off x="0" y="0"/>
          <a:ext cx="0" cy="0"/>
          <a:chOff x="0" y="0"/>
          <a:chExt cx="0" cy="0"/>
        </a:xfrm>
      </p:grpSpPr>
      <p:pic>
        <p:nvPicPr>
          <p:cNvPr descr="Screen Shot 2015-10-18 at 9.45.57 PM.png" id="132" name="Google Shape;132;p15"/>
          <p:cNvPicPr preferRelativeResize="0"/>
          <p:nvPr/>
        </p:nvPicPr>
        <p:blipFill rotWithShape="1">
          <a:blip r:embed="rId2">
            <a:alphaModFix/>
          </a:blip>
          <a:srcRect b="-292" l="0" r="2214" t="370"/>
          <a:stretch/>
        </p:blipFill>
        <p:spPr>
          <a:xfrm>
            <a:off x="0" y="-90720"/>
            <a:ext cx="1191984" cy="121801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33" name="Shape 133"/>
        <p:cNvGrpSpPr/>
        <p:nvPr/>
      </p:nvGrpSpPr>
      <p:grpSpPr>
        <a:xfrm>
          <a:off x="0" y="0"/>
          <a:ext cx="0" cy="0"/>
          <a:chOff x="0" y="0"/>
          <a:chExt cx="0" cy="0"/>
        </a:xfrm>
      </p:grpSpPr>
      <p:sp>
        <p:nvSpPr>
          <p:cNvPr id="134" name="Google Shape;134;p16"/>
          <p:cNvSpPr txBox="1"/>
          <p:nvPr>
            <p:ph type="title"/>
          </p:nvPr>
        </p:nvSpPr>
        <p:spPr>
          <a:xfrm>
            <a:off x="219076" y="170260"/>
            <a:ext cx="7477125" cy="8572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2"/>
              </a:buClr>
              <a:buSzPts val="1400"/>
              <a:buFont typeface="Questrial"/>
              <a:buNone/>
              <a:defRPr b="0" i="0" sz="42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35" name="Google Shape;135;p16"/>
          <p:cNvSpPr txBox="1"/>
          <p:nvPr>
            <p:ph idx="1" type="body"/>
          </p:nvPr>
        </p:nvSpPr>
        <p:spPr>
          <a:xfrm>
            <a:off x="263526" y="1198960"/>
            <a:ext cx="3616325" cy="337304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136" name="Google Shape;136;p16"/>
          <p:cNvSpPr txBox="1"/>
          <p:nvPr>
            <p:ph idx="2" type="body"/>
          </p:nvPr>
        </p:nvSpPr>
        <p:spPr>
          <a:xfrm>
            <a:off x="4032250" y="1198960"/>
            <a:ext cx="3617913" cy="337304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137" name="Google Shape;137;p16"/>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138" name="Google Shape;138;p16"/>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139" name="Google Shape;139;p16"/>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bg>
      <p:bgPr>
        <a:solidFill>
          <a:schemeClr val="dk2"/>
        </a:solidFill>
      </p:bgPr>
    </p:bg>
    <p:spTree>
      <p:nvGrpSpPr>
        <p:cNvPr id="29" name="Shape 29"/>
        <p:cNvGrpSpPr/>
        <p:nvPr/>
      </p:nvGrpSpPr>
      <p:grpSpPr>
        <a:xfrm>
          <a:off x="0" y="0"/>
          <a:ext cx="0" cy="0"/>
          <a:chOff x="0" y="0"/>
          <a:chExt cx="0" cy="0"/>
        </a:xfrm>
      </p:grpSpPr>
      <p:sp>
        <p:nvSpPr>
          <p:cNvPr id="30" name="Google Shape;30;p3"/>
          <p:cNvSpPr/>
          <p:nvPr>
            <p:ph idx="2" type="pic"/>
          </p:nvPr>
        </p:nvSpPr>
        <p:spPr>
          <a:xfrm>
            <a:off x="1557668" y="0"/>
            <a:ext cx="7586332" cy="3419856"/>
          </a:xfrm>
          <a:prstGeom prst="rect">
            <a:avLst/>
          </a:prstGeom>
          <a:solidFill>
            <a:srgbClr val="A2B2B6"/>
          </a:solidFill>
          <a:ln>
            <a:noFill/>
          </a:ln>
        </p:spPr>
        <p:txBody>
          <a:bodyPr anchorCtr="0" anchor="t" bIns="91425" lIns="91425" spcFirstLastPara="1" rIns="91425" wrap="square" tIns="91425">
            <a:noAutofit/>
          </a:bodyPr>
          <a:lstStyle>
            <a:lvl1pPr indent="-320040" lvl="0" marL="320040" marR="0" rtl="0" algn="l">
              <a:spcBef>
                <a:spcPts val="700"/>
              </a:spcBef>
              <a:spcAft>
                <a:spcPts val="0"/>
              </a:spcAft>
              <a:buClr>
                <a:schemeClr val="accent2"/>
              </a:buClr>
              <a:buSzPts val="1400"/>
              <a:buFont typeface="Noto Sans Symbols"/>
              <a:buNone/>
              <a:defRPr b="0" i="0" sz="3200" u="none" cap="none" strike="noStrike">
                <a:solidFill>
                  <a:schemeClr val="lt1"/>
                </a:solidFill>
                <a:latin typeface="Questrial"/>
                <a:ea typeface="Questrial"/>
                <a:cs typeface="Questrial"/>
                <a:sym typeface="Questrial"/>
              </a:defRPr>
            </a:lvl1pPr>
            <a:lvl2pPr indent="-284480" lvl="1" marL="640080" marR="0" rtl="0" algn="l">
              <a:spcBef>
                <a:spcPts val="550"/>
              </a:spcBef>
              <a:spcAft>
                <a:spcPts val="0"/>
              </a:spcAft>
              <a:buClr>
                <a:schemeClr val="accent1"/>
              </a:buClr>
              <a:buSzPts val="1820"/>
              <a:buFont typeface="Noto Sans Symbols"/>
              <a:buChar char="⬜"/>
              <a:defRPr b="0" i="0" sz="2600" u="none" cap="none" strike="noStrike">
                <a:solidFill>
                  <a:schemeClr val="lt1"/>
                </a:solidFill>
                <a:latin typeface="Questrial"/>
                <a:ea typeface="Questrial"/>
                <a:cs typeface="Questrial"/>
                <a:sym typeface="Questrial"/>
              </a:defRPr>
            </a:lvl2pPr>
            <a:lvl3pPr indent="-228600" lvl="2" marL="914400" marR="0" rtl="0" algn="l">
              <a:spcBef>
                <a:spcPts val="500"/>
              </a:spcBef>
              <a:spcAft>
                <a:spcPts val="0"/>
              </a:spcAft>
              <a:buClr>
                <a:schemeClr val="accent2"/>
              </a:buClr>
              <a:buSzPts val="1725"/>
              <a:buFont typeface="Noto Sans Symbols"/>
              <a:buChar char="■"/>
              <a:defRPr b="0" i="0" sz="2300" u="none" cap="none" strike="noStrike">
                <a:solidFill>
                  <a:schemeClr val="lt1"/>
                </a:solidFill>
                <a:latin typeface="Questrial"/>
                <a:ea typeface="Questrial"/>
                <a:cs typeface="Questrial"/>
                <a:sym typeface="Questrial"/>
              </a:defRPr>
            </a:lvl3pPr>
            <a:lvl4pPr indent="-228600" lvl="3" marL="1371600" marR="0" rtl="0" algn="l">
              <a:spcBef>
                <a:spcPts val="400"/>
              </a:spcBef>
              <a:spcAft>
                <a:spcPts val="0"/>
              </a:spcAft>
              <a:buClr>
                <a:schemeClr val="accent3"/>
              </a:buClr>
              <a:buSzPts val="1500"/>
              <a:buFont typeface="Noto Sans Symbols"/>
              <a:buChar char="■"/>
              <a:defRPr b="0" i="0" sz="2000" u="none" cap="none" strike="noStrike">
                <a:solidFill>
                  <a:schemeClr val="lt1"/>
                </a:solidFill>
                <a:latin typeface="Questrial"/>
                <a:ea typeface="Questrial"/>
                <a:cs typeface="Questrial"/>
                <a:sym typeface="Questrial"/>
              </a:defRPr>
            </a:lvl4pPr>
            <a:lvl5pPr indent="-228600" lvl="4" marL="1828800" marR="0" rtl="0" algn="l">
              <a:spcBef>
                <a:spcPts val="400"/>
              </a:spcBef>
              <a:spcAft>
                <a:spcPts val="0"/>
              </a:spcAft>
              <a:buClr>
                <a:schemeClr val="accent4"/>
              </a:buClr>
              <a:buSzPts val="1300"/>
              <a:buFont typeface="Noto Sans Symbols"/>
              <a:buChar char="■"/>
              <a:defRPr b="0" i="0" sz="2000" u="none" cap="none" strike="noStrike">
                <a:solidFill>
                  <a:schemeClr val="lt1"/>
                </a:solidFill>
                <a:latin typeface="Questrial"/>
                <a:ea typeface="Questrial"/>
                <a:cs typeface="Questrial"/>
                <a:sym typeface="Questrial"/>
              </a:defRPr>
            </a:lvl5pPr>
            <a:lvl6pPr indent="-236220" lvl="5" marL="2103120" marR="0" rtl="0" algn="l">
              <a:spcBef>
                <a:spcPts val="360"/>
              </a:spcBef>
              <a:spcAft>
                <a:spcPts val="0"/>
              </a:spcAft>
              <a:buClr>
                <a:schemeClr val="accent1"/>
              </a:buClr>
              <a:buSzPts val="1400"/>
              <a:buFont typeface="Noto Sans Symbols"/>
              <a:buNone/>
              <a:defRPr b="0" i="0" sz="1800" u="none" cap="none" strike="noStrike">
                <a:solidFill>
                  <a:schemeClr val="lt1"/>
                </a:solidFill>
                <a:latin typeface="Questrial"/>
                <a:ea typeface="Questrial"/>
                <a:cs typeface="Questrial"/>
                <a:sym typeface="Questrial"/>
              </a:defRPr>
            </a:lvl6pPr>
            <a:lvl7pPr indent="-231139" lvl="6" marL="2377440" marR="0" rtl="0" algn="l">
              <a:spcBef>
                <a:spcPts val="360"/>
              </a:spcBef>
              <a:spcAft>
                <a:spcPts val="0"/>
              </a:spcAft>
              <a:buClr>
                <a:schemeClr val="accent2"/>
              </a:buClr>
              <a:buSzPts val="1800"/>
              <a:buFont typeface="Noto Sans Symbols"/>
              <a:buChar char="▪"/>
              <a:defRPr b="0" i="0" sz="1800" u="none" cap="none" strike="noStrike">
                <a:solidFill>
                  <a:schemeClr val="lt1"/>
                </a:solidFill>
                <a:latin typeface="Questrial"/>
                <a:ea typeface="Questrial"/>
                <a:cs typeface="Questrial"/>
                <a:sym typeface="Questrial"/>
              </a:defRPr>
            </a:lvl7pPr>
            <a:lvl8pPr indent="-238760" lvl="7" marL="265176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Questrial"/>
                <a:ea typeface="Questrial"/>
                <a:cs typeface="Questrial"/>
                <a:sym typeface="Questrial"/>
              </a:defRPr>
            </a:lvl8pPr>
            <a:lvl9pPr indent="-233679" lvl="8" marL="2926080" marR="0" rtl="0" algn="l">
              <a:spcBef>
                <a:spcPts val="360"/>
              </a:spcBef>
              <a:spcAft>
                <a:spcPts val="0"/>
              </a:spcAft>
              <a:buClr>
                <a:schemeClr val="accent4"/>
              </a:buClr>
              <a:buSzPts val="1800"/>
              <a:buFont typeface="Noto Sans Symbols"/>
              <a:buChar char="▪"/>
              <a:defRPr b="0" i="0" sz="1800" u="none" cap="none" strike="noStrike">
                <a:solidFill>
                  <a:schemeClr val="lt1"/>
                </a:solidFill>
                <a:latin typeface="Questrial"/>
                <a:ea typeface="Questrial"/>
                <a:cs typeface="Questrial"/>
                <a:sym typeface="Questrial"/>
              </a:defRPr>
            </a:lvl9pPr>
          </a:lstStyle>
          <a:p/>
        </p:txBody>
      </p:sp>
      <p:sp>
        <p:nvSpPr>
          <p:cNvPr id="31" name="Google Shape;31;p3"/>
          <p:cNvSpPr txBox="1"/>
          <p:nvPr>
            <p:ph idx="1" type="body"/>
          </p:nvPr>
        </p:nvSpPr>
        <p:spPr>
          <a:xfrm>
            <a:off x="1600200" y="4114800"/>
            <a:ext cx="7315200" cy="51435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700"/>
              </a:spcBef>
              <a:spcAft>
                <a:spcPts val="0"/>
              </a:spcAft>
              <a:buClr>
                <a:schemeClr val="accent2"/>
              </a:buClr>
              <a:buSzPts val="1740"/>
              <a:buFont typeface="Noto Sans Symbols"/>
              <a:buNone/>
              <a:defRPr b="0" i="0" sz="1700" u="none" cap="none" strike="noStrike">
                <a:solidFill>
                  <a:schemeClr val="lt1"/>
                </a:solidFill>
                <a:latin typeface="Questrial"/>
                <a:ea typeface="Questrial"/>
                <a:cs typeface="Questrial"/>
                <a:sym typeface="Questrial"/>
              </a:defRPr>
            </a:lvl1pPr>
            <a:lvl2pPr indent="-228600" lvl="1" marL="914400" marR="0" rtl="0" algn="l">
              <a:spcBef>
                <a:spcPts val="550"/>
              </a:spcBef>
              <a:spcAft>
                <a:spcPts val="0"/>
              </a:spcAft>
              <a:buClr>
                <a:schemeClr val="accent1"/>
              </a:buClr>
              <a:buSzPts val="1820"/>
              <a:buFont typeface="Noto Sans Symbols"/>
              <a:buNone/>
              <a:defRPr b="0" i="0" sz="1200" u="none" cap="none" strike="noStrike">
                <a:solidFill>
                  <a:schemeClr val="lt1"/>
                </a:solidFill>
                <a:latin typeface="Questrial"/>
                <a:ea typeface="Questrial"/>
                <a:cs typeface="Questrial"/>
                <a:sym typeface="Questrial"/>
              </a:defRPr>
            </a:lvl2pPr>
            <a:lvl3pPr indent="-228600" lvl="2" marL="1371600" marR="0" rtl="0" algn="l">
              <a:spcBef>
                <a:spcPts val="500"/>
              </a:spcBef>
              <a:spcAft>
                <a:spcPts val="0"/>
              </a:spcAft>
              <a:buClr>
                <a:schemeClr val="accent2"/>
              </a:buClr>
              <a:buSzPts val="1725"/>
              <a:buFont typeface="Noto Sans Symbols"/>
              <a:buNone/>
              <a:defRPr b="0" i="0" sz="1000" u="none" cap="none" strike="noStrike">
                <a:solidFill>
                  <a:schemeClr val="lt1"/>
                </a:solidFill>
                <a:latin typeface="Questrial"/>
                <a:ea typeface="Questrial"/>
                <a:cs typeface="Questrial"/>
                <a:sym typeface="Questrial"/>
              </a:defRPr>
            </a:lvl3pPr>
            <a:lvl4pPr indent="-228600" lvl="3" marL="1828800" marR="0" rtl="0" algn="l">
              <a:spcBef>
                <a:spcPts val="400"/>
              </a:spcBef>
              <a:spcAft>
                <a:spcPts val="0"/>
              </a:spcAft>
              <a:buClr>
                <a:schemeClr val="accent3"/>
              </a:buClr>
              <a:buSzPts val="1500"/>
              <a:buFont typeface="Noto Sans Symbols"/>
              <a:buNone/>
              <a:defRPr b="0" i="0" sz="900" u="none" cap="none" strike="noStrike">
                <a:solidFill>
                  <a:schemeClr val="lt1"/>
                </a:solidFill>
                <a:latin typeface="Questrial"/>
                <a:ea typeface="Questrial"/>
                <a:cs typeface="Questrial"/>
                <a:sym typeface="Questrial"/>
              </a:defRPr>
            </a:lvl4pPr>
            <a:lvl5pPr indent="-228600" lvl="4" marL="2286000" marR="0" rtl="0" algn="l">
              <a:spcBef>
                <a:spcPts val="400"/>
              </a:spcBef>
              <a:spcAft>
                <a:spcPts val="0"/>
              </a:spcAft>
              <a:buClr>
                <a:schemeClr val="accent4"/>
              </a:buClr>
              <a:buSzPts val="1300"/>
              <a:buFont typeface="Noto Sans Symbols"/>
              <a:buNone/>
              <a:defRPr b="0" i="0" sz="900" u="none" cap="none" strike="noStrike">
                <a:solidFill>
                  <a:schemeClr val="lt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lt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lt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lt1"/>
                </a:solidFill>
                <a:latin typeface="Questrial"/>
                <a:ea typeface="Questrial"/>
                <a:cs typeface="Questrial"/>
                <a:sym typeface="Questrial"/>
              </a:defRPr>
            </a:lvl9pPr>
          </a:lstStyle>
          <a:p/>
        </p:txBody>
      </p:sp>
      <p:sp>
        <p:nvSpPr>
          <p:cNvPr id="32" name="Google Shape;32;p3"/>
          <p:cNvSpPr/>
          <p:nvPr/>
        </p:nvSpPr>
        <p:spPr>
          <a:xfrm>
            <a:off x="-9144" y="3429000"/>
            <a:ext cx="9144000" cy="66522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3" name="Google Shape;33;p3"/>
          <p:cNvSpPr/>
          <p:nvPr/>
        </p:nvSpPr>
        <p:spPr>
          <a:xfrm>
            <a:off x="-9144" y="3497580"/>
            <a:ext cx="1463040" cy="5349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4" name="Google Shape;34;p3"/>
          <p:cNvSpPr/>
          <p:nvPr/>
        </p:nvSpPr>
        <p:spPr>
          <a:xfrm>
            <a:off x="1545336" y="3490722"/>
            <a:ext cx="7589520" cy="5349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5" name="Google Shape;35;p3"/>
          <p:cNvSpPr txBox="1"/>
          <p:nvPr>
            <p:ph type="title"/>
          </p:nvPr>
        </p:nvSpPr>
        <p:spPr>
          <a:xfrm>
            <a:off x="1600200" y="3543300"/>
            <a:ext cx="7315200" cy="4572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rgbClr val="FFFFFF"/>
              </a:buClr>
              <a:buSzPts val="1400"/>
              <a:buFont typeface="Questrial"/>
              <a:buNone/>
              <a:defRPr b="0" i="0" sz="2800" u="none" cap="none" strike="noStrike">
                <a:solidFill>
                  <a:srgbClr val="FFFFFF"/>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6" name="Google Shape;36;p3"/>
          <p:cNvSpPr/>
          <p:nvPr/>
        </p:nvSpPr>
        <p:spPr>
          <a:xfrm>
            <a:off x="1447800" y="0"/>
            <a:ext cx="100584" cy="515035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7" name="Google Shape;37;p3"/>
          <p:cNvSpPr txBox="1"/>
          <p:nvPr>
            <p:ph idx="10" type="dt"/>
          </p:nvPr>
        </p:nvSpPr>
        <p:spPr>
          <a:xfrm>
            <a:off x="62484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lt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38" name="Google Shape;38;p3"/>
          <p:cNvSpPr txBox="1"/>
          <p:nvPr>
            <p:ph idx="12" type="sldNum"/>
          </p:nvPr>
        </p:nvSpPr>
        <p:spPr>
          <a:xfrm>
            <a:off x="0" y="3500437"/>
            <a:ext cx="1447800" cy="497684"/>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28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28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28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28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28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28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28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28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28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39" name="Google Shape;39;p3"/>
          <p:cNvSpPr txBox="1"/>
          <p:nvPr>
            <p:ph idx="11" type="ftr"/>
          </p:nvPr>
        </p:nvSpPr>
        <p:spPr>
          <a:xfrm>
            <a:off x="1600200" y="4686155"/>
            <a:ext cx="4572000"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lt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pic>
        <p:nvPicPr>
          <p:cNvPr descr="Screen Shot 2017-09-26 at 12.35.54 PM.png" id="40" name="Google Shape;40;p3"/>
          <p:cNvPicPr preferRelativeResize="0"/>
          <p:nvPr/>
        </p:nvPicPr>
        <p:blipFill>
          <a:blip r:embed="rId2">
            <a:alphaModFix/>
          </a:blip>
          <a:stretch>
            <a:fillRect/>
          </a:stretch>
        </p:blipFill>
        <p:spPr>
          <a:xfrm>
            <a:off x="0" y="0"/>
            <a:ext cx="1454850" cy="1444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5"/>
          <p:cNvSpPr txBox="1"/>
          <p:nvPr>
            <p:ph type="title"/>
          </p:nvPr>
        </p:nvSpPr>
        <p:spPr>
          <a:xfrm>
            <a:off x="1143000" y="118110"/>
            <a:ext cx="7620000" cy="10058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2"/>
              </a:buClr>
              <a:buSzPts val="1400"/>
              <a:buFont typeface="Questrial"/>
              <a:buNone/>
              <a:defRPr b="0" i="0" sz="42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3" name="Google Shape;53;p5"/>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54" name="Google Shape;54;p5"/>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55" name="Google Shape;55;p5"/>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pic>
        <p:nvPicPr>
          <p:cNvPr descr="Screen Shot 2017-09-26 at 12.35.54 PM.png" id="56" name="Google Shape;56;p5"/>
          <p:cNvPicPr preferRelativeResize="0"/>
          <p:nvPr/>
        </p:nvPicPr>
        <p:blipFill>
          <a:blip r:embed="rId2">
            <a:alphaModFix/>
          </a:blip>
          <a:stretch>
            <a:fillRect/>
          </a:stretch>
        </p:blipFill>
        <p:spPr>
          <a:xfrm>
            <a:off x="0" y="0"/>
            <a:ext cx="1123450" cy="11153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7" name="Shape 57"/>
        <p:cNvGrpSpPr/>
        <p:nvPr/>
      </p:nvGrpSpPr>
      <p:grpSpPr>
        <a:xfrm>
          <a:off x="0" y="0"/>
          <a:ext cx="0" cy="0"/>
          <a:chOff x="0" y="0"/>
          <a:chExt cx="0" cy="0"/>
        </a:xfrm>
      </p:grpSpPr>
      <p:sp>
        <p:nvSpPr>
          <p:cNvPr id="58" name="Google Shape;58;p6"/>
          <p:cNvSpPr txBox="1"/>
          <p:nvPr>
            <p:ph type="title"/>
          </p:nvPr>
        </p:nvSpPr>
        <p:spPr>
          <a:xfrm>
            <a:off x="1143000" y="118110"/>
            <a:ext cx="7620000" cy="10058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2"/>
              </a:buClr>
              <a:buSzPts val="1400"/>
              <a:buFont typeface="Questrial"/>
              <a:buNone/>
              <a:defRPr b="0" i="0" sz="42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9" name="Google Shape;59;p6"/>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60" name="Google Shape;60;p6"/>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61" name="Google Shape;61;p6"/>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62" name="Google Shape;62;p6"/>
          <p:cNvSpPr txBox="1"/>
          <p:nvPr>
            <p:ph idx="1" type="body"/>
          </p:nvPr>
        </p:nvSpPr>
        <p:spPr>
          <a:xfrm>
            <a:off x="609600" y="1352550"/>
            <a:ext cx="8153400" cy="327660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sp>
        <p:nvSpPr>
          <p:cNvPr id="64" name="Google Shape;64;p7"/>
          <p:cNvSpPr txBox="1"/>
          <p:nvPr>
            <p:ph type="title"/>
          </p:nvPr>
        </p:nvSpPr>
        <p:spPr>
          <a:xfrm>
            <a:off x="1143000" y="118110"/>
            <a:ext cx="7620000" cy="10058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2"/>
              </a:buClr>
              <a:buSzPts val="1400"/>
              <a:buFont typeface="Questrial"/>
              <a:buNone/>
              <a:defRPr b="0" i="0" sz="42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5" name="Google Shape;65;p7"/>
          <p:cNvSpPr txBox="1"/>
          <p:nvPr>
            <p:ph idx="1" type="body"/>
          </p:nvPr>
        </p:nvSpPr>
        <p:spPr>
          <a:xfrm>
            <a:off x="609600" y="1352551"/>
            <a:ext cx="3886200" cy="3268624"/>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66" name="Google Shape;66;p7"/>
          <p:cNvSpPr txBox="1"/>
          <p:nvPr>
            <p:ph idx="2" type="body"/>
          </p:nvPr>
        </p:nvSpPr>
        <p:spPr>
          <a:xfrm>
            <a:off x="4844901" y="1352549"/>
            <a:ext cx="3886200" cy="3268625"/>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67" name="Google Shape;67;p7"/>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68" name="Google Shape;68;p7"/>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69" name="Google Shape;69;p7"/>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pic>
        <p:nvPicPr>
          <p:cNvPr descr="Screen Shot 2017-09-26 at 12.35.54 PM.png" id="70" name="Google Shape;70;p7"/>
          <p:cNvPicPr preferRelativeResize="0"/>
          <p:nvPr/>
        </p:nvPicPr>
        <p:blipFill>
          <a:blip r:embed="rId2">
            <a:alphaModFix/>
          </a:blip>
          <a:stretch>
            <a:fillRect/>
          </a:stretch>
        </p:blipFill>
        <p:spPr>
          <a:xfrm>
            <a:off x="0" y="0"/>
            <a:ext cx="1099325" cy="1091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71" name="Shape 71"/>
        <p:cNvGrpSpPr/>
        <p:nvPr/>
      </p:nvGrpSpPr>
      <p:grpSpPr>
        <a:xfrm>
          <a:off x="0" y="0"/>
          <a:ext cx="0" cy="0"/>
          <a:chOff x="0" y="0"/>
          <a:chExt cx="0" cy="0"/>
        </a:xfrm>
      </p:grpSpPr>
      <p:sp>
        <p:nvSpPr>
          <p:cNvPr id="72" name="Google Shape;72;p8"/>
          <p:cNvSpPr txBox="1"/>
          <p:nvPr>
            <p:ph type="title"/>
          </p:nvPr>
        </p:nvSpPr>
        <p:spPr>
          <a:xfrm>
            <a:off x="1143000" y="118110"/>
            <a:ext cx="7620000" cy="10058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2"/>
              </a:buClr>
              <a:buSzPts val="1400"/>
              <a:buFont typeface="Questrial"/>
              <a:buNone/>
              <a:defRPr b="0" i="0" sz="42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3" name="Google Shape;73;p8"/>
          <p:cNvSpPr txBox="1"/>
          <p:nvPr>
            <p:ph idx="1" type="body"/>
          </p:nvPr>
        </p:nvSpPr>
        <p:spPr>
          <a:xfrm>
            <a:off x="612648" y="1352550"/>
            <a:ext cx="8153400" cy="324231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74" name="Google Shape;74;p8"/>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75" name="Google Shape;75;p8"/>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76" name="Google Shape;76;p8"/>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9"/>
          <p:cNvSpPr txBox="1"/>
          <p:nvPr>
            <p:ph type="title"/>
          </p:nvPr>
        </p:nvSpPr>
        <p:spPr>
          <a:xfrm>
            <a:off x="609600" y="118110"/>
            <a:ext cx="8153400" cy="10058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2"/>
              </a:buClr>
              <a:buSzPts val="1400"/>
              <a:buFont typeface="Questrial"/>
              <a:buNone/>
              <a:defRPr b="0" i="0" sz="42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9" name="Google Shape;79;p9"/>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80" name="Google Shape;80;p9"/>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81" name="Google Shape;81;p9"/>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82" name="Google Shape;82;p9"/>
          <p:cNvSpPr txBox="1"/>
          <p:nvPr>
            <p:ph idx="1" type="body"/>
          </p:nvPr>
        </p:nvSpPr>
        <p:spPr>
          <a:xfrm>
            <a:off x="609600" y="1428750"/>
            <a:ext cx="1600200" cy="3124200"/>
          </a:xfrm>
          <a:prstGeom prst="rect">
            <a:avLst/>
          </a:prstGeom>
          <a:solidFill>
            <a:schemeClr val="accent2"/>
          </a:solidFill>
          <a:ln cap="sq" cmpd="dbl" w="50800">
            <a:solidFill>
              <a:schemeClr val="accent2"/>
            </a:solidFill>
            <a:prstDash val="solid"/>
            <a:miter lim="800000"/>
            <a:headEnd len="sm" w="sm" type="none"/>
            <a:tailEnd len="sm" w="sm" type="none"/>
          </a:ln>
        </p:spPr>
        <p:txBody>
          <a:bodyPr anchorCtr="0" anchor="t" bIns="91425" lIns="91425" spcFirstLastPara="1" rIns="91425" wrap="square" tIns="91425">
            <a:noAutofit/>
          </a:bodyPr>
          <a:lstStyle>
            <a:lvl1pPr indent="-228600" lvl="0" marL="457200" marR="0" rtl="0" algn="l">
              <a:spcBef>
                <a:spcPts val="700"/>
              </a:spcBef>
              <a:spcAft>
                <a:spcPts val="0"/>
              </a:spcAft>
              <a:buClr>
                <a:schemeClr val="accent2"/>
              </a:buClr>
              <a:buSzPts val="1740"/>
              <a:buFont typeface="Noto Sans Symbols"/>
              <a:buNone/>
              <a:defRPr b="0" i="0" sz="1800" u="none" cap="none" strike="noStrike">
                <a:solidFill>
                  <a:schemeClr val="dk1"/>
                </a:solidFill>
                <a:latin typeface="Questrial"/>
                <a:ea typeface="Questrial"/>
                <a:cs typeface="Questrial"/>
                <a:sym typeface="Questrial"/>
              </a:defRPr>
            </a:lvl1pPr>
            <a:lvl2pPr indent="-228600" lvl="1" marL="914400" marR="0" rtl="0" algn="l">
              <a:spcBef>
                <a:spcPts val="1000"/>
              </a:spcBef>
              <a:spcAft>
                <a:spcPts val="0"/>
              </a:spcAft>
              <a:buClr>
                <a:schemeClr val="accent1"/>
              </a:buClr>
              <a:buSzPts val="1820"/>
              <a:buFont typeface="Noto Sans Symbols"/>
              <a:buNone/>
              <a:defRPr b="0" i="0" sz="1200" u="none" cap="none" strike="noStrike">
                <a:solidFill>
                  <a:schemeClr val="dk1"/>
                </a:solidFill>
                <a:latin typeface="Questrial"/>
                <a:ea typeface="Questrial"/>
                <a:cs typeface="Questrial"/>
                <a:sym typeface="Questrial"/>
              </a:defRPr>
            </a:lvl2pPr>
            <a:lvl3pPr indent="-228600" lvl="2" marL="1371600" marR="0" rtl="0" algn="l">
              <a:spcBef>
                <a:spcPts val="500"/>
              </a:spcBef>
              <a:spcAft>
                <a:spcPts val="0"/>
              </a:spcAft>
              <a:buClr>
                <a:schemeClr val="accent2"/>
              </a:buClr>
              <a:buSzPts val="1725"/>
              <a:buFont typeface="Noto Sans Symbols"/>
              <a:buNone/>
              <a:defRPr b="0" i="0" sz="1000" u="none" cap="none" strike="noStrike">
                <a:solidFill>
                  <a:schemeClr val="dk1"/>
                </a:solidFill>
                <a:latin typeface="Questrial"/>
                <a:ea typeface="Questrial"/>
                <a:cs typeface="Questrial"/>
                <a:sym typeface="Questrial"/>
              </a:defRPr>
            </a:lvl3pPr>
            <a:lvl4pPr indent="-228600" lvl="3" marL="1828800" marR="0" rtl="0" algn="l">
              <a:spcBef>
                <a:spcPts val="400"/>
              </a:spcBef>
              <a:spcAft>
                <a:spcPts val="0"/>
              </a:spcAft>
              <a:buClr>
                <a:schemeClr val="accent3"/>
              </a:buClr>
              <a:buSzPts val="1500"/>
              <a:buFont typeface="Noto Sans Symbols"/>
              <a:buNone/>
              <a:defRPr b="0" i="0" sz="900" u="none" cap="none" strike="noStrike">
                <a:solidFill>
                  <a:schemeClr val="dk1"/>
                </a:solidFill>
                <a:latin typeface="Questrial"/>
                <a:ea typeface="Questrial"/>
                <a:cs typeface="Questrial"/>
                <a:sym typeface="Questrial"/>
              </a:defRPr>
            </a:lvl4pPr>
            <a:lvl5pPr indent="-228600" lvl="4" marL="2286000" marR="0" rtl="0" algn="l">
              <a:spcBef>
                <a:spcPts val="400"/>
              </a:spcBef>
              <a:spcAft>
                <a:spcPts val="0"/>
              </a:spcAft>
              <a:buClr>
                <a:schemeClr val="accent4"/>
              </a:buClr>
              <a:buSzPts val="1300"/>
              <a:buFont typeface="Noto Sans Symbols"/>
              <a:buNone/>
              <a:defRPr b="0" i="0" sz="9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83" name="Google Shape;83;p9"/>
          <p:cNvSpPr txBox="1"/>
          <p:nvPr>
            <p:ph idx="2" type="body"/>
          </p:nvPr>
        </p:nvSpPr>
        <p:spPr>
          <a:xfrm>
            <a:off x="2362200" y="1428750"/>
            <a:ext cx="6400800" cy="320040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pic>
        <p:nvPicPr>
          <p:cNvPr descr="Screen Shot 2015-10-16 at 3.59.07 PM.png" id="84" name="Google Shape;84;p9"/>
          <p:cNvPicPr preferRelativeResize="0"/>
          <p:nvPr/>
        </p:nvPicPr>
        <p:blipFill rotWithShape="1">
          <a:blip r:embed="rId2">
            <a:alphaModFix/>
          </a:blip>
          <a:srcRect b="0" l="0" r="0" t="0"/>
          <a:stretch/>
        </p:blipFill>
        <p:spPr>
          <a:xfrm>
            <a:off x="609600" y="1420709"/>
            <a:ext cx="1600200" cy="159323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85" name="Shape 85"/>
        <p:cNvGrpSpPr/>
        <p:nvPr/>
      </p:nvGrpSpPr>
      <p:grpSpPr>
        <a:xfrm>
          <a:off x="0" y="0"/>
          <a:ext cx="0" cy="0"/>
          <a:chOff x="0" y="0"/>
          <a:chExt cx="0" cy="0"/>
        </a:xfrm>
      </p:grpSpPr>
      <p:sp>
        <p:nvSpPr>
          <p:cNvPr id="86" name="Google Shape;86;p10"/>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87" name="Google Shape;87;p10"/>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88" name="Google Shape;88;p10"/>
          <p:cNvSpPr txBox="1"/>
          <p:nvPr>
            <p:ph idx="12" type="sldNum"/>
          </p:nvPr>
        </p:nvSpPr>
        <p:spPr>
          <a:xfrm>
            <a:off x="0" y="4686300"/>
            <a:ext cx="533400" cy="28575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chemeClr val="dk2"/>
                </a:solidFill>
                <a:latin typeface="Questrial"/>
                <a:ea typeface="Questrial"/>
                <a:cs typeface="Questrial"/>
                <a:sym typeface="Questrial"/>
              </a:defRPr>
            </a:lvl1pPr>
            <a:lvl2pPr indent="0" lvl="1" marL="0" marR="0" rtl="0" algn="ctr">
              <a:spcBef>
                <a:spcPts val="0"/>
              </a:spcBef>
              <a:buNone/>
              <a:defRPr b="1" i="0" sz="1400" u="none" cap="none" strike="noStrike">
                <a:solidFill>
                  <a:schemeClr val="dk2"/>
                </a:solidFill>
                <a:latin typeface="Questrial"/>
                <a:ea typeface="Questrial"/>
                <a:cs typeface="Questrial"/>
                <a:sym typeface="Questrial"/>
              </a:defRPr>
            </a:lvl2pPr>
            <a:lvl3pPr indent="0" lvl="2" marL="0" marR="0" rtl="0" algn="ctr">
              <a:spcBef>
                <a:spcPts val="0"/>
              </a:spcBef>
              <a:buNone/>
              <a:defRPr b="1" i="0" sz="1400" u="none" cap="none" strike="noStrike">
                <a:solidFill>
                  <a:schemeClr val="dk2"/>
                </a:solidFill>
                <a:latin typeface="Questrial"/>
                <a:ea typeface="Questrial"/>
                <a:cs typeface="Questrial"/>
                <a:sym typeface="Questrial"/>
              </a:defRPr>
            </a:lvl3pPr>
            <a:lvl4pPr indent="0" lvl="3" marL="0" marR="0" rtl="0" algn="ctr">
              <a:spcBef>
                <a:spcPts val="0"/>
              </a:spcBef>
              <a:buNone/>
              <a:defRPr b="1" i="0" sz="1400" u="none" cap="none" strike="noStrike">
                <a:solidFill>
                  <a:schemeClr val="dk2"/>
                </a:solidFill>
                <a:latin typeface="Questrial"/>
                <a:ea typeface="Questrial"/>
                <a:cs typeface="Questrial"/>
                <a:sym typeface="Questrial"/>
              </a:defRPr>
            </a:lvl4pPr>
            <a:lvl5pPr indent="0" lvl="4" marL="0" marR="0" rtl="0" algn="ctr">
              <a:spcBef>
                <a:spcPts val="0"/>
              </a:spcBef>
              <a:buNone/>
              <a:defRPr b="1" i="0" sz="1400" u="none" cap="none" strike="noStrike">
                <a:solidFill>
                  <a:schemeClr val="dk2"/>
                </a:solidFill>
                <a:latin typeface="Questrial"/>
                <a:ea typeface="Questrial"/>
                <a:cs typeface="Questrial"/>
                <a:sym typeface="Questrial"/>
              </a:defRPr>
            </a:lvl5pPr>
            <a:lvl6pPr indent="0" lvl="5" marL="0" marR="0" rtl="0" algn="ctr">
              <a:spcBef>
                <a:spcPts val="0"/>
              </a:spcBef>
              <a:buNone/>
              <a:defRPr b="1" i="0" sz="1400" u="none" cap="none" strike="noStrike">
                <a:solidFill>
                  <a:schemeClr val="dk2"/>
                </a:solidFill>
                <a:latin typeface="Questrial"/>
                <a:ea typeface="Questrial"/>
                <a:cs typeface="Questrial"/>
                <a:sym typeface="Questrial"/>
              </a:defRPr>
            </a:lvl6pPr>
            <a:lvl7pPr indent="0" lvl="6" marL="0" marR="0" rtl="0" algn="ctr">
              <a:spcBef>
                <a:spcPts val="0"/>
              </a:spcBef>
              <a:buNone/>
              <a:defRPr b="1" i="0" sz="1400" u="none" cap="none" strike="noStrike">
                <a:solidFill>
                  <a:schemeClr val="dk2"/>
                </a:solidFill>
                <a:latin typeface="Questrial"/>
                <a:ea typeface="Questrial"/>
                <a:cs typeface="Questrial"/>
                <a:sym typeface="Questrial"/>
              </a:defRPr>
            </a:lvl7pPr>
            <a:lvl8pPr indent="0" lvl="7" marL="0" marR="0" rtl="0" algn="ctr">
              <a:spcBef>
                <a:spcPts val="0"/>
              </a:spcBef>
              <a:buNone/>
              <a:defRPr b="1" i="0" sz="1400" u="none" cap="none" strike="noStrike">
                <a:solidFill>
                  <a:schemeClr val="dk2"/>
                </a:solidFill>
                <a:latin typeface="Questrial"/>
                <a:ea typeface="Questrial"/>
                <a:cs typeface="Questrial"/>
                <a:sym typeface="Questrial"/>
              </a:defRPr>
            </a:lvl8pPr>
            <a:lvl9pPr indent="0" lvl="8" marL="0" marR="0" rtl="0" algn="ctr">
              <a:spcBef>
                <a:spcPts val="0"/>
              </a:spcBef>
              <a:buNone/>
              <a:defRPr b="1" i="0" sz="1400" u="none" cap="none" strike="noStrike">
                <a:solidFill>
                  <a:schemeClr val="dk2"/>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89" name="Shape 89"/>
        <p:cNvGrpSpPr/>
        <p:nvPr/>
      </p:nvGrpSpPr>
      <p:grpSpPr>
        <a:xfrm>
          <a:off x="0" y="0"/>
          <a:ext cx="0" cy="0"/>
          <a:chOff x="0" y="0"/>
          <a:chExt cx="0" cy="0"/>
        </a:xfrm>
      </p:grpSpPr>
      <p:sp>
        <p:nvSpPr>
          <p:cNvPr id="90" name="Google Shape;90;p11"/>
          <p:cNvSpPr txBox="1"/>
          <p:nvPr>
            <p:ph type="title"/>
          </p:nvPr>
        </p:nvSpPr>
        <p:spPr>
          <a:xfrm>
            <a:off x="1143000" y="118110"/>
            <a:ext cx="7623048" cy="10058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2"/>
              </a:buClr>
              <a:buSzPts val="1400"/>
              <a:buFont typeface="Questrial"/>
              <a:buNone/>
              <a:defRPr b="0" i="0" sz="42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1" name="Google Shape;91;p11"/>
          <p:cNvSpPr txBox="1"/>
          <p:nvPr>
            <p:ph idx="1" type="body"/>
          </p:nvPr>
        </p:nvSpPr>
        <p:spPr>
          <a:xfrm>
            <a:off x="609600" y="1919818"/>
            <a:ext cx="3886200" cy="262890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92" name="Google Shape;92;p11"/>
          <p:cNvSpPr txBox="1"/>
          <p:nvPr>
            <p:ph idx="2" type="body"/>
          </p:nvPr>
        </p:nvSpPr>
        <p:spPr>
          <a:xfrm>
            <a:off x="4800600" y="1919818"/>
            <a:ext cx="3886200" cy="262890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93" name="Google Shape;93;p11"/>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94" name="Google Shape;94;p11"/>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95" name="Google Shape;95;p11"/>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96" name="Google Shape;96;p11"/>
          <p:cNvSpPr txBox="1"/>
          <p:nvPr>
            <p:ph idx="3" type="body"/>
          </p:nvPr>
        </p:nvSpPr>
        <p:spPr>
          <a:xfrm>
            <a:off x="609600" y="1362287"/>
            <a:ext cx="3886200" cy="530352"/>
          </a:xfrm>
          <a:prstGeom prst="rect">
            <a:avLst/>
          </a:prstGeom>
          <a:solidFill>
            <a:schemeClr val="accent2"/>
          </a:solidFill>
          <a:ln>
            <a:noFill/>
          </a:ln>
        </p:spPr>
        <p:txBody>
          <a:bodyPr anchorCtr="0" anchor="ctr" bIns="91425" lIns="91425" spcFirstLastPara="1" rIns="91425" wrap="square" tIns="91425">
            <a:noAutofit/>
          </a:bodyPr>
          <a:lstStyle>
            <a:lvl1pPr indent="-228600" lvl="0" marL="457200" marR="0" rtl="0" algn="l">
              <a:spcBef>
                <a:spcPts val="700"/>
              </a:spcBef>
              <a:spcAft>
                <a:spcPts val="0"/>
              </a:spcAft>
              <a:buClr>
                <a:schemeClr val="accent2"/>
              </a:buClr>
              <a:buSzPts val="1740"/>
              <a:buFont typeface="Noto Sans Symbols"/>
              <a:buNone/>
              <a:defRPr b="1" i="0" sz="2000" u="none" cap="none" strike="noStrike">
                <a:solidFill>
                  <a:srgbClr val="FFFFFF"/>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97" name="Google Shape;97;p11"/>
          <p:cNvSpPr txBox="1"/>
          <p:nvPr>
            <p:ph idx="4" type="body"/>
          </p:nvPr>
        </p:nvSpPr>
        <p:spPr>
          <a:xfrm>
            <a:off x="4800600" y="1362287"/>
            <a:ext cx="3886200" cy="530352"/>
          </a:xfrm>
          <a:prstGeom prst="rect">
            <a:avLst/>
          </a:prstGeom>
          <a:solidFill>
            <a:schemeClr val="accent4"/>
          </a:solidFill>
          <a:ln>
            <a:noFill/>
          </a:ln>
        </p:spPr>
        <p:txBody>
          <a:bodyPr anchorCtr="0" anchor="ctr" bIns="91425" lIns="91425" spcFirstLastPara="1" rIns="91425" wrap="square" tIns="91425">
            <a:noAutofit/>
          </a:bodyPr>
          <a:lstStyle>
            <a:lvl1pPr indent="-228600" lvl="0" marL="457200" marR="0" rtl="0" algn="l">
              <a:spcBef>
                <a:spcPts val="700"/>
              </a:spcBef>
              <a:spcAft>
                <a:spcPts val="0"/>
              </a:spcAft>
              <a:buClr>
                <a:schemeClr val="accent2"/>
              </a:buClr>
              <a:buSzPts val="1740"/>
              <a:buFont typeface="Noto Sans Symbols"/>
              <a:buNone/>
              <a:defRPr b="1" i="0" sz="2000" u="none" cap="none" strike="noStrike">
                <a:solidFill>
                  <a:srgbClr val="FFFFFF"/>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pic>
        <p:nvPicPr>
          <p:cNvPr descr="Screen Shot 2017-09-26 at 12.35.54 PM.png" id="98" name="Google Shape;98;p11"/>
          <p:cNvPicPr preferRelativeResize="0"/>
          <p:nvPr/>
        </p:nvPicPr>
        <p:blipFill>
          <a:blip r:embed="rId2">
            <a:alphaModFix/>
          </a:blip>
          <a:stretch>
            <a:fillRect/>
          </a:stretch>
        </p:blipFill>
        <p:spPr>
          <a:xfrm>
            <a:off x="0" y="0"/>
            <a:ext cx="1099325" cy="1091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 Type="http://schemas.openxmlformats.org/officeDocument/2006/relationships/image" Target="../media/image1.pn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3.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612648" y="1352550"/>
            <a:ext cx="8153400" cy="324231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lt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lt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lt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lt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lt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lt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lt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lt1"/>
                </a:solidFill>
                <a:latin typeface="Questrial"/>
                <a:ea typeface="Questrial"/>
                <a:cs typeface="Questrial"/>
                <a:sym typeface="Questrial"/>
              </a:defRPr>
            </a:lvl9pPr>
          </a:lstStyle>
          <a:p/>
        </p:txBody>
      </p:sp>
      <p:sp>
        <p:nvSpPr>
          <p:cNvPr id="11" name="Google Shape;11;p1"/>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lt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12" name="Google Shape;12;p1"/>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lt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lt1"/>
                </a:solidFill>
                <a:latin typeface="Questrial"/>
                <a:ea typeface="Questrial"/>
                <a:cs typeface="Questrial"/>
                <a:sym typeface="Questrial"/>
              </a:defRPr>
            </a:lvl9pPr>
          </a:lstStyle>
          <a:p/>
        </p:txBody>
      </p:sp>
      <p:sp>
        <p:nvSpPr>
          <p:cNvPr id="13" name="Google Shape;13;p1"/>
          <p:cNvSpPr/>
          <p:nvPr/>
        </p:nvSpPr>
        <p:spPr>
          <a:xfrm>
            <a:off x="0" y="1095170"/>
            <a:ext cx="9144000" cy="24003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4" name="Google Shape;14;p1"/>
          <p:cNvSpPr/>
          <p:nvPr/>
        </p:nvSpPr>
        <p:spPr>
          <a:xfrm>
            <a:off x="0" y="1129460"/>
            <a:ext cx="533400" cy="1714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5" name="Google Shape;15;p1"/>
          <p:cNvSpPr/>
          <p:nvPr/>
        </p:nvSpPr>
        <p:spPr>
          <a:xfrm>
            <a:off x="590550" y="1129460"/>
            <a:ext cx="8553450" cy="1714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16" name="Google Shape;16;p1"/>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17" name="Google Shape;17;p1"/>
          <p:cNvSpPr txBox="1"/>
          <p:nvPr>
            <p:ph type="title"/>
          </p:nvPr>
        </p:nvSpPr>
        <p:spPr>
          <a:xfrm>
            <a:off x="1143000" y="118110"/>
            <a:ext cx="7620000" cy="10058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2"/>
              </a:buClr>
              <a:buSzPts val="1400"/>
              <a:buFont typeface="Questrial"/>
              <a:buNone/>
              <a:defRPr b="0" i="0" sz="4200" u="none" cap="none" strike="noStrike">
                <a:solidFill>
                  <a:schemeClr val="lt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Screen Shot 2017-09-26 at 12.35.54 PM.png" id="18" name="Google Shape;18;p1"/>
          <p:cNvPicPr preferRelativeResize="0"/>
          <p:nvPr/>
        </p:nvPicPr>
        <p:blipFill>
          <a:blip r:embed="rId1">
            <a:alphaModFix/>
          </a:blip>
          <a:stretch>
            <a:fillRect/>
          </a:stretch>
        </p:blipFill>
        <p:spPr>
          <a:xfrm>
            <a:off x="0" y="0"/>
            <a:ext cx="1099325" cy="1091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 name="Shape 41"/>
        <p:cNvGrpSpPr/>
        <p:nvPr/>
      </p:nvGrpSpPr>
      <p:grpSpPr>
        <a:xfrm>
          <a:off x="0" y="0"/>
          <a:ext cx="0" cy="0"/>
          <a:chOff x="0" y="0"/>
          <a:chExt cx="0" cy="0"/>
        </a:xfrm>
      </p:grpSpPr>
      <p:sp>
        <p:nvSpPr>
          <p:cNvPr id="42" name="Google Shape;42;p4"/>
          <p:cNvSpPr txBox="1"/>
          <p:nvPr>
            <p:ph idx="1" type="body"/>
          </p:nvPr>
        </p:nvSpPr>
        <p:spPr>
          <a:xfrm>
            <a:off x="612648" y="1352550"/>
            <a:ext cx="8153400" cy="3242310"/>
          </a:xfrm>
          <a:prstGeom prst="rect">
            <a:avLst/>
          </a:prstGeom>
          <a:noFill/>
          <a:ln>
            <a:noFill/>
          </a:ln>
        </p:spPr>
        <p:txBody>
          <a:bodyPr anchorCtr="0" anchor="t" bIns="91425" lIns="91425" spcFirstLastPara="1" rIns="91425" wrap="square" tIns="91425">
            <a:no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Questrial"/>
                <a:ea typeface="Questrial"/>
                <a:cs typeface="Questrial"/>
                <a:sym typeface="Questrial"/>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Questrial"/>
                <a:ea typeface="Questrial"/>
                <a:cs typeface="Questrial"/>
                <a:sym typeface="Questrial"/>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Questrial"/>
                <a:ea typeface="Questrial"/>
                <a:cs typeface="Questrial"/>
                <a:sym typeface="Questrial"/>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Questrial"/>
                <a:ea typeface="Questrial"/>
                <a:cs typeface="Questrial"/>
                <a:sym typeface="Questrial"/>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Questrial"/>
                <a:ea typeface="Questrial"/>
                <a:cs typeface="Questrial"/>
                <a:sym typeface="Questrial"/>
              </a:defRPr>
            </a:lvl5pPr>
            <a:lvl6pPr indent="-228600" lvl="5" marL="2743200" marR="0" rtl="0" algn="l">
              <a:spcBef>
                <a:spcPts val="360"/>
              </a:spcBef>
              <a:spcAft>
                <a:spcPts val="0"/>
              </a:spcAft>
              <a:buClr>
                <a:schemeClr val="accent1"/>
              </a:buClr>
              <a:buSzPts val="1400"/>
              <a:buFont typeface="Noto Sans Symbols"/>
              <a:buNone/>
              <a:defRPr b="0" i="0" sz="1800" u="none" cap="none" strike="noStrike">
                <a:solidFill>
                  <a:schemeClr val="dk1"/>
                </a:solidFill>
                <a:latin typeface="Questrial"/>
                <a:ea typeface="Questrial"/>
                <a:cs typeface="Questrial"/>
                <a:sym typeface="Quest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Questrial"/>
                <a:ea typeface="Questrial"/>
                <a:cs typeface="Questrial"/>
                <a:sym typeface="Quest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Questrial"/>
                <a:ea typeface="Questrial"/>
                <a:cs typeface="Questrial"/>
                <a:sym typeface="Quest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Questrial"/>
                <a:ea typeface="Questrial"/>
                <a:cs typeface="Questrial"/>
                <a:sym typeface="Questrial"/>
              </a:defRPr>
            </a:lvl9pPr>
          </a:lstStyle>
          <a:p/>
        </p:txBody>
      </p:sp>
      <p:sp>
        <p:nvSpPr>
          <p:cNvPr id="43" name="Google Shape;43;p4"/>
          <p:cNvSpPr txBox="1"/>
          <p:nvPr>
            <p:ph idx="10" type="dt"/>
          </p:nvPr>
        </p:nvSpPr>
        <p:spPr>
          <a:xfrm>
            <a:off x="6096000" y="4686300"/>
            <a:ext cx="26670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44" name="Google Shape;44;p4"/>
          <p:cNvSpPr txBox="1"/>
          <p:nvPr>
            <p:ph idx="11" type="ftr"/>
          </p:nvPr>
        </p:nvSpPr>
        <p:spPr>
          <a:xfrm>
            <a:off x="609601" y="4686155"/>
            <a:ext cx="5421083" cy="273844"/>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400" u="none" cap="none" strike="noStrike">
                <a:solidFill>
                  <a:schemeClr val="dk2"/>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45" name="Google Shape;45;p4"/>
          <p:cNvSpPr/>
          <p:nvPr/>
        </p:nvSpPr>
        <p:spPr>
          <a:xfrm>
            <a:off x="0" y="1095170"/>
            <a:ext cx="9144000" cy="24003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46" name="Google Shape;46;p4"/>
          <p:cNvSpPr/>
          <p:nvPr/>
        </p:nvSpPr>
        <p:spPr>
          <a:xfrm>
            <a:off x="0" y="1129460"/>
            <a:ext cx="533400" cy="1714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47" name="Google Shape;47;p4"/>
          <p:cNvSpPr/>
          <p:nvPr/>
        </p:nvSpPr>
        <p:spPr>
          <a:xfrm>
            <a:off x="590550" y="1129460"/>
            <a:ext cx="8553450" cy="1714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48" name="Google Shape;48;p4"/>
          <p:cNvSpPr txBox="1"/>
          <p:nvPr>
            <p:ph idx="12" type="sldNum"/>
          </p:nvPr>
        </p:nvSpPr>
        <p:spPr>
          <a:xfrm>
            <a:off x="0" y="1123507"/>
            <a:ext cx="533400" cy="183357"/>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Questrial"/>
                <a:ea typeface="Questrial"/>
                <a:cs typeface="Questrial"/>
                <a:sym typeface="Questrial"/>
              </a:defRPr>
            </a:lvl1pPr>
            <a:lvl2pPr indent="0" lvl="1" marL="0" marR="0" rtl="0" algn="ctr">
              <a:spcBef>
                <a:spcPts val="0"/>
              </a:spcBef>
              <a:buNone/>
              <a:defRPr b="1" i="0" sz="1400" u="none" cap="none" strike="noStrike">
                <a:solidFill>
                  <a:srgbClr val="FFFFFF"/>
                </a:solidFill>
                <a:latin typeface="Questrial"/>
                <a:ea typeface="Questrial"/>
                <a:cs typeface="Questrial"/>
                <a:sym typeface="Questrial"/>
              </a:defRPr>
            </a:lvl2pPr>
            <a:lvl3pPr indent="0" lvl="2" marL="0" marR="0" rtl="0" algn="ctr">
              <a:spcBef>
                <a:spcPts val="0"/>
              </a:spcBef>
              <a:buNone/>
              <a:defRPr b="1" i="0" sz="1400" u="none" cap="none" strike="noStrike">
                <a:solidFill>
                  <a:srgbClr val="FFFFFF"/>
                </a:solidFill>
                <a:latin typeface="Questrial"/>
                <a:ea typeface="Questrial"/>
                <a:cs typeface="Questrial"/>
                <a:sym typeface="Questrial"/>
              </a:defRPr>
            </a:lvl3pPr>
            <a:lvl4pPr indent="0" lvl="3" marL="0" marR="0" rtl="0" algn="ctr">
              <a:spcBef>
                <a:spcPts val="0"/>
              </a:spcBef>
              <a:buNone/>
              <a:defRPr b="1" i="0" sz="1400" u="none" cap="none" strike="noStrike">
                <a:solidFill>
                  <a:srgbClr val="FFFFFF"/>
                </a:solidFill>
                <a:latin typeface="Questrial"/>
                <a:ea typeface="Questrial"/>
                <a:cs typeface="Questrial"/>
                <a:sym typeface="Questrial"/>
              </a:defRPr>
            </a:lvl4pPr>
            <a:lvl5pPr indent="0" lvl="4" marL="0" marR="0" rtl="0" algn="ctr">
              <a:spcBef>
                <a:spcPts val="0"/>
              </a:spcBef>
              <a:buNone/>
              <a:defRPr b="1" i="0" sz="1400" u="none" cap="none" strike="noStrike">
                <a:solidFill>
                  <a:srgbClr val="FFFFFF"/>
                </a:solidFill>
                <a:latin typeface="Questrial"/>
                <a:ea typeface="Questrial"/>
                <a:cs typeface="Questrial"/>
                <a:sym typeface="Questrial"/>
              </a:defRPr>
            </a:lvl5pPr>
            <a:lvl6pPr indent="0" lvl="5" marL="0" marR="0" rtl="0" algn="ctr">
              <a:spcBef>
                <a:spcPts val="0"/>
              </a:spcBef>
              <a:buNone/>
              <a:defRPr b="1" i="0" sz="1400" u="none" cap="none" strike="noStrike">
                <a:solidFill>
                  <a:srgbClr val="FFFFFF"/>
                </a:solidFill>
                <a:latin typeface="Questrial"/>
                <a:ea typeface="Questrial"/>
                <a:cs typeface="Questrial"/>
                <a:sym typeface="Questrial"/>
              </a:defRPr>
            </a:lvl6pPr>
            <a:lvl7pPr indent="0" lvl="6" marL="0" marR="0" rtl="0" algn="ctr">
              <a:spcBef>
                <a:spcPts val="0"/>
              </a:spcBef>
              <a:buNone/>
              <a:defRPr b="1" i="0" sz="1400" u="none" cap="none" strike="noStrike">
                <a:solidFill>
                  <a:srgbClr val="FFFFFF"/>
                </a:solidFill>
                <a:latin typeface="Questrial"/>
                <a:ea typeface="Questrial"/>
                <a:cs typeface="Questrial"/>
                <a:sym typeface="Questrial"/>
              </a:defRPr>
            </a:lvl7pPr>
            <a:lvl8pPr indent="0" lvl="7" marL="0" marR="0" rtl="0" algn="ctr">
              <a:spcBef>
                <a:spcPts val="0"/>
              </a:spcBef>
              <a:buNone/>
              <a:defRPr b="1" i="0" sz="1400" u="none" cap="none" strike="noStrike">
                <a:solidFill>
                  <a:srgbClr val="FFFFFF"/>
                </a:solidFill>
                <a:latin typeface="Questrial"/>
                <a:ea typeface="Questrial"/>
                <a:cs typeface="Questrial"/>
                <a:sym typeface="Questrial"/>
              </a:defRPr>
            </a:lvl8pPr>
            <a:lvl9pPr indent="0" lvl="8" marL="0" marR="0" rtl="0" algn="ctr">
              <a:spcBef>
                <a:spcPts val="0"/>
              </a:spcBef>
              <a:buNone/>
              <a:defRPr b="1" i="0" sz="1400" u="none" cap="none" strike="noStrike">
                <a:solidFill>
                  <a:srgbClr val="FFFFFF"/>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4"/>
          <p:cNvSpPr txBox="1"/>
          <p:nvPr>
            <p:ph type="title"/>
          </p:nvPr>
        </p:nvSpPr>
        <p:spPr>
          <a:xfrm>
            <a:off x="1143000" y="118110"/>
            <a:ext cx="7620000" cy="10058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2"/>
              </a:buClr>
              <a:buSzPts val="1400"/>
              <a:buFont typeface="Questrial"/>
              <a:buNone/>
              <a:defRPr b="0" i="0" sz="42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Screen Shot 2017-09-26 at 12.35.54 PM.png" id="50" name="Google Shape;50;p4"/>
          <p:cNvPicPr preferRelativeResize="0"/>
          <p:nvPr/>
        </p:nvPicPr>
        <p:blipFill>
          <a:blip r:embed="rId1">
            <a:alphaModFix/>
          </a:blip>
          <a:stretch>
            <a:fillRect/>
          </a:stretch>
        </p:blipFill>
        <p:spPr>
          <a:xfrm>
            <a:off x="0" y="0"/>
            <a:ext cx="1143000" cy="113476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mailto:cbbgradasst@sdsu.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hyperlink" Target="https://calpcc.org/" TargetMode="External"/><Relationship Id="rId5"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www.calpcc.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comments" Target="../comments/comment1.xml"/><Relationship Id="rId4" Type="http://schemas.openxmlformats.org/officeDocument/2006/relationships/hyperlink" Target="http://www.calpcc.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www.calpcc.or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www.calpcc.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www.calpcc.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www.bbs.ca.go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www.calpcc.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dsucoenews.blogspot.com/2020/02/community-based-block-alumna-makes.html" TargetMode="Externa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1.png"/><Relationship Id="rId4" Type="http://schemas.openxmlformats.org/officeDocument/2006/relationships/image" Target="../media/image2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8.png"/><Relationship Id="rId4" Type="http://schemas.openxmlformats.org/officeDocument/2006/relationships/hyperlink" Target="https://doi.org/10.1080/02703149.2019.1622912"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0.jpg"/><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comments" Target="../comments/commen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hyperlink" Target="http://go.sdsu.edu/education/admissions/cbb.aspx"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hyperlink" Target="mailto:nbutler@mail.sdsu.edu" TargetMode="External"/><Relationship Id="rId4" Type="http://schemas.openxmlformats.org/officeDocument/2006/relationships/hyperlink" Target="mailto:cbbgradasst@mail.sdsu.edu" TargetMode="External"/><Relationship Id="rId5" Type="http://schemas.openxmlformats.org/officeDocument/2006/relationships/hyperlink" Target="mailto:cbbgradasst@mail.sdsu.edu" TargetMode="External"/><Relationship Id="rId6" Type="http://schemas.openxmlformats.org/officeDocument/2006/relationships/hyperlink" Target="mailto:cbbgradasst@mail.sdsu.edu" TargetMode="External"/><Relationship Id="rId7" Type="http://schemas.openxmlformats.org/officeDocument/2006/relationships/hyperlink" Target="mailto:mfalkenb@sdsu.edu"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7"/>
          <p:cNvSpPr txBox="1"/>
          <p:nvPr>
            <p:ph type="title"/>
          </p:nvPr>
        </p:nvSpPr>
        <p:spPr>
          <a:xfrm>
            <a:off x="2286000" y="3751950"/>
            <a:ext cx="6858000" cy="953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2"/>
              </a:buClr>
              <a:buFont typeface="Arial"/>
              <a:buNone/>
            </a:pPr>
            <a:r>
              <a:rPr b="0" i="0" lang="en-US" sz="3600" u="none" cap="none" strike="noStrike">
                <a:solidFill>
                  <a:schemeClr val="lt2"/>
                </a:solidFill>
                <a:latin typeface="Arial"/>
                <a:ea typeface="Arial"/>
                <a:cs typeface="Arial"/>
                <a:sym typeface="Arial"/>
              </a:rPr>
              <a:t>INFORMATION SESSION</a:t>
            </a:r>
            <a:endParaRPr b="0" i="0" sz="3600" u="none" cap="none" strike="noStrike">
              <a:solidFill>
                <a:schemeClr val="lt2"/>
              </a:solidFill>
              <a:latin typeface="Arial"/>
              <a:ea typeface="Arial"/>
              <a:cs typeface="Arial"/>
              <a:sym typeface="Arial"/>
            </a:endParaRPr>
          </a:p>
        </p:txBody>
      </p:sp>
      <p:sp>
        <p:nvSpPr>
          <p:cNvPr id="146" name="Google Shape;146;p17"/>
          <p:cNvSpPr txBox="1"/>
          <p:nvPr>
            <p:ph idx="1" type="subTitle"/>
          </p:nvPr>
        </p:nvSpPr>
        <p:spPr>
          <a:xfrm>
            <a:off x="2362200" y="4537528"/>
            <a:ext cx="6781800" cy="5143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2"/>
              </a:buClr>
              <a:buFont typeface="Noto Sans Symbols"/>
              <a:buNone/>
            </a:pPr>
            <a:r>
              <a:rPr lang="en-US"/>
              <a:t>2021</a:t>
            </a:r>
            <a:endParaRPr b="0" i="0" sz="2800" u="none" cap="none" strike="noStrike">
              <a:solidFill>
                <a:srgbClr val="FFFFFF"/>
              </a:solidFill>
              <a:latin typeface="Questrial"/>
              <a:ea typeface="Questrial"/>
              <a:cs typeface="Questrial"/>
              <a:sym typeface="Questrial"/>
            </a:endParaRPr>
          </a:p>
        </p:txBody>
      </p:sp>
      <p:sp>
        <p:nvSpPr>
          <p:cNvPr id="147" name="Google Shape;147;p17"/>
          <p:cNvSpPr txBox="1"/>
          <p:nvPr/>
        </p:nvSpPr>
        <p:spPr>
          <a:xfrm>
            <a:off x="14289" y="2114550"/>
            <a:ext cx="2271711" cy="23622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100" u="none" cap="none" strike="noStrike">
                <a:solidFill>
                  <a:srgbClr val="FFFFFF"/>
                </a:solidFill>
                <a:latin typeface="Arial"/>
                <a:ea typeface="Arial"/>
                <a:cs typeface="Arial"/>
                <a:sym typeface="Arial"/>
              </a:rPr>
              <a:t>MULTICULTURAL  COMMUNITY COUNSELING AND SOCIAL JUSTICE EDUCATION</a:t>
            </a:r>
            <a:endParaRPr b="0" i="0" sz="1800" u="none" cap="none" strike="noStrike">
              <a:solidFill>
                <a:srgbClr val="FFFFFF"/>
              </a:solidFill>
              <a:latin typeface="Questrial"/>
              <a:ea typeface="Questrial"/>
              <a:cs typeface="Questrial"/>
              <a:sym typeface="Questrial"/>
            </a:endParaRPr>
          </a:p>
          <a:p>
            <a:pPr indent="0" lvl="0" marL="0" marR="0" rtl="0" algn="ctr">
              <a:spcBef>
                <a:spcPts val="0"/>
              </a:spcBef>
              <a:spcAft>
                <a:spcPts val="0"/>
              </a:spcAft>
              <a:buNone/>
            </a:pPr>
            <a:r>
              <a:t/>
            </a:r>
            <a:endParaRPr b="1" i="0" sz="1100" u="none" cap="none" strike="noStrike">
              <a:solidFill>
                <a:srgbClr val="FFFFFF"/>
              </a:solidFill>
              <a:latin typeface="Arial"/>
              <a:ea typeface="Arial"/>
              <a:cs typeface="Arial"/>
              <a:sym typeface="Arial"/>
            </a:endParaRPr>
          </a:p>
          <a:p>
            <a:pPr indent="0" lvl="0" marL="0" marR="0" rtl="0" algn="ctr">
              <a:spcBef>
                <a:spcPts val="0"/>
              </a:spcBef>
              <a:spcAft>
                <a:spcPts val="0"/>
              </a:spcAft>
              <a:buNone/>
            </a:pPr>
            <a:r>
              <a:rPr b="1" i="0" lang="en-US" sz="1100" u="none" cap="none" strike="noStrike">
                <a:solidFill>
                  <a:srgbClr val="FFFFFF"/>
                </a:solidFill>
                <a:latin typeface="Arial"/>
                <a:ea typeface="Arial"/>
                <a:cs typeface="Arial"/>
                <a:sym typeface="Arial"/>
              </a:rPr>
              <a:t>Licensed Professional Clinical Counseling</a:t>
            </a:r>
            <a:endParaRPr/>
          </a:p>
          <a:p>
            <a:pPr indent="0" lvl="0" marL="0" marR="0" rtl="0" algn="ctr">
              <a:spcBef>
                <a:spcPts val="0"/>
              </a:spcBef>
              <a:spcAft>
                <a:spcPts val="0"/>
              </a:spcAft>
              <a:buNone/>
            </a:pPr>
            <a:r>
              <a:t/>
            </a:r>
            <a:endParaRPr b="1" i="0" sz="1100" u="none" cap="none" strike="noStrike">
              <a:solidFill>
                <a:srgbClr val="83B963"/>
              </a:solidFill>
              <a:latin typeface="Arial"/>
              <a:ea typeface="Arial"/>
              <a:cs typeface="Arial"/>
              <a:sym typeface="Arial"/>
            </a:endParaRPr>
          </a:p>
          <a:p>
            <a:pPr indent="0" lvl="0" marL="0" marR="0" rtl="0" algn="ctr">
              <a:spcBef>
                <a:spcPts val="0"/>
              </a:spcBef>
              <a:spcAft>
                <a:spcPts val="0"/>
              </a:spcAft>
              <a:buNone/>
            </a:pPr>
            <a:r>
              <a:rPr b="1" i="0" lang="en-US" sz="1100" u="none" cap="none" strike="noStrike">
                <a:solidFill>
                  <a:srgbClr val="83B963"/>
                </a:solidFill>
                <a:latin typeface="Arial"/>
                <a:ea typeface="Arial"/>
                <a:cs typeface="Arial"/>
                <a:sym typeface="Arial"/>
              </a:rPr>
              <a:t>Department of Counseling &amp; School Psychology</a:t>
            </a:r>
            <a:endParaRPr/>
          </a:p>
          <a:p>
            <a:pPr indent="0" lvl="0" marL="0" marR="0" rtl="0" algn="ctr">
              <a:spcBef>
                <a:spcPts val="0"/>
              </a:spcBef>
              <a:spcAft>
                <a:spcPts val="0"/>
              </a:spcAft>
              <a:buNone/>
            </a:pPr>
            <a:r>
              <a:rPr b="1" i="0" lang="en-US" sz="1100" u="none" cap="none" strike="noStrike">
                <a:solidFill>
                  <a:srgbClr val="83B963"/>
                </a:solidFill>
                <a:latin typeface="Arial"/>
                <a:ea typeface="Arial"/>
                <a:cs typeface="Arial"/>
                <a:sym typeface="Arial"/>
              </a:rPr>
              <a:t>College of Education</a:t>
            </a:r>
            <a:endParaRPr b="0" i="0" sz="1800" u="none" cap="none" strike="noStrike">
              <a:solidFill>
                <a:schemeClr val="dk1"/>
              </a:solidFill>
              <a:latin typeface="Questrial"/>
              <a:ea typeface="Questrial"/>
              <a:cs typeface="Questrial"/>
              <a:sym typeface="Questrial"/>
            </a:endParaRPr>
          </a:p>
        </p:txBody>
      </p:sp>
      <p:pic>
        <p:nvPicPr>
          <p:cNvPr descr="an Diego State University" id="148" name="Google Shape;148;p17"/>
          <p:cNvPicPr preferRelativeResize="0"/>
          <p:nvPr/>
        </p:nvPicPr>
        <p:blipFill rotWithShape="1">
          <a:blip r:embed="rId3">
            <a:alphaModFix/>
          </a:blip>
          <a:srcRect b="0" l="0" r="0" t="0"/>
          <a:stretch/>
        </p:blipFill>
        <p:spPr>
          <a:xfrm>
            <a:off x="354965" y="4629150"/>
            <a:ext cx="1472951" cy="292100"/>
          </a:xfrm>
          <a:prstGeom prst="rect">
            <a:avLst/>
          </a:prstGeom>
          <a:noFill/>
          <a:ln>
            <a:noFill/>
          </a:ln>
        </p:spPr>
      </p:pic>
      <p:pic>
        <p:nvPicPr>
          <p:cNvPr id="149" name="Google Shape;149;p17"/>
          <p:cNvPicPr preferRelativeResize="0"/>
          <p:nvPr/>
        </p:nvPicPr>
        <p:blipFill>
          <a:blip r:embed="rId4">
            <a:alphaModFix/>
          </a:blip>
          <a:stretch>
            <a:fillRect/>
          </a:stretch>
        </p:blipFill>
        <p:spPr>
          <a:xfrm>
            <a:off x="3429000" y="228600"/>
            <a:ext cx="4536300" cy="3402225"/>
          </a:xfrm>
          <a:prstGeom prst="rect">
            <a:avLst/>
          </a:prstGeom>
          <a:noFill/>
          <a:ln>
            <a:noFill/>
          </a:ln>
        </p:spPr>
      </p:pic>
      <p:sp>
        <p:nvSpPr>
          <p:cNvPr id="150" name="Google Shape;150;p17"/>
          <p:cNvSpPr txBox="1"/>
          <p:nvPr/>
        </p:nvSpPr>
        <p:spPr>
          <a:xfrm>
            <a:off x="4102250" y="35544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lt1"/>
                </a:solidFill>
                <a:latin typeface="Questrial"/>
                <a:ea typeface="Questrial"/>
                <a:cs typeface="Questrial"/>
                <a:sym typeface="Questrial"/>
              </a:rPr>
              <a:t>CBB 2020-21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2016 CBBers.2.jpg" id="214" name="Google Shape;214;p26"/>
          <p:cNvPicPr preferRelativeResize="0"/>
          <p:nvPr>
            <p:ph idx="2" type="pic"/>
          </p:nvPr>
        </p:nvPicPr>
        <p:blipFill rotWithShape="1">
          <a:blip r:embed="rId3">
            <a:alphaModFix/>
          </a:blip>
          <a:srcRect b="19825" l="0" r="7961" t="25932"/>
          <a:stretch/>
        </p:blipFill>
        <p:spPr>
          <a:xfrm>
            <a:off x="1557668" y="69996"/>
            <a:ext cx="7586400" cy="3339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5" name="Google Shape;215;p26"/>
          <p:cNvSpPr txBox="1"/>
          <p:nvPr>
            <p:ph idx="1" type="body"/>
          </p:nvPr>
        </p:nvSpPr>
        <p:spPr>
          <a:xfrm>
            <a:off x="1600200" y="4114800"/>
            <a:ext cx="7315200" cy="514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Font typeface="Questrial"/>
              <a:buNone/>
            </a:pPr>
            <a:r>
              <a:rPr lang="en-US" sz="1800"/>
              <a:t>CBB1 (2013-16) &amp; CBB2 (2014-16)</a:t>
            </a:r>
            <a:endParaRPr sz="1800"/>
          </a:p>
        </p:txBody>
      </p:sp>
      <p:sp>
        <p:nvSpPr>
          <p:cNvPr id="216" name="Google Shape;216;p26"/>
          <p:cNvSpPr txBox="1"/>
          <p:nvPr>
            <p:ph type="title"/>
          </p:nvPr>
        </p:nvSpPr>
        <p:spPr>
          <a:xfrm>
            <a:off x="1600200" y="3543300"/>
            <a:ext cx="73152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Font typeface="Questrial"/>
              <a:buNone/>
            </a:pPr>
            <a:r>
              <a:t/>
            </a:r>
            <a:endParaRPr b="0" i="0" sz="3000" u="none" cap="none" strike="noStrike">
              <a:solidFill>
                <a:srgbClr val="FFFFFF"/>
              </a:solidFill>
              <a:latin typeface="Questrial"/>
              <a:ea typeface="Questrial"/>
              <a:cs typeface="Questrial"/>
              <a:sym typeface="Quest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7"/>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History</a:t>
            </a:r>
            <a:endParaRPr b="0" i="0" sz="4200" u="none" cap="none" strike="noStrike">
              <a:solidFill>
                <a:schemeClr val="dk2"/>
              </a:solidFill>
              <a:latin typeface="Questrial"/>
              <a:ea typeface="Questrial"/>
              <a:cs typeface="Questrial"/>
              <a:sym typeface="Questrial"/>
            </a:endParaRPr>
          </a:p>
        </p:txBody>
      </p:sp>
      <p:sp>
        <p:nvSpPr>
          <p:cNvPr id="223" name="Google Shape;223;p27"/>
          <p:cNvSpPr txBox="1"/>
          <p:nvPr>
            <p:ph idx="1" type="body"/>
          </p:nvPr>
        </p:nvSpPr>
        <p:spPr>
          <a:xfrm>
            <a:off x="612648" y="1352550"/>
            <a:ext cx="8153400" cy="324231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Founded in 1973 by Dr. Dave Malcolm</a:t>
            </a:r>
            <a:endParaRPr/>
          </a:p>
          <a:p>
            <a:pPr indent="-320040" lvl="0" marL="320040" marR="0" rtl="0" algn="l">
              <a:spcBef>
                <a:spcPts val="70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Dr. Maria Nieto Senour – 38 years of service, including program director for many years.</a:t>
            </a:r>
            <a:endParaRPr/>
          </a:p>
          <a:p>
            <a:pPr indent="-320040" lvl="0" marL="320040" marR="0" rtl="0" algn="l">
              <a:spcBef>
                <a:spcPts val="70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Partners-in-Learning Community Pedagogy</a:t>
            </a:r>
            <a:endParaRPr/>
          </a:p>
          <a:p>
            <a:pPr indent="-284480" lvl="1" marL="640080" marR="0" rtl="0" algn="l">
              <a:spcBef>
                <a:spcPts val="550"/>
              </a:spcBef>
              <a:spcAft>
                <a:spcPts val="0"/>
              </a:spcAft>
              <a:buClr>
                <a:schemeClr val="accent1"/>
              </a:buClr>
              <a:buSzPts val="1820"/>
              <a:buFont typeface="Noto Sans Symbols"/>
              <a:buChar char="⬜"/>
            </a:pPr>
            <a:r>
              <a:rPr b="0" i="1" lang="en-US" sz="2600" u="none" cap="none" strike="noStrike">
                <a:solidFill>
                  <a:schemeClr val="dk1"/>
                </a:solidFill>
                <a:latin typeface="Arial"/>
                <a:ea typeface="Arial"/>
                <a:cs typeface="Arial"/>
                <a:sym typeface="Arial"/>
              </a:rPr>
              <a:t>Each One, Teach One</a:t>
            </a:r>
            <a:endParaRPr/>
          </a:p>
          <a:p>
            <a:pPr indent="-284480" lvl="1" marL="640080" marR="0" rtl="0" algn="l">
              <a:spcBef>
                <a:spcPts val="550"/>
              </a:spcBef>
              <a:spcAft>
                <a:spcPts val="0"/>
              </a:spcAft>
              <a:buClr>
                <a:schemeClr val="accent1"/>
              </a:buClr>
              <a:buSzPts val="1820"/>
              <a:buFont typeface="Noto Sans Symbols"/>
              <a:buChar char="⬜"/>
            </a:pPr>
            <a:r>
              <a:rPr b="0" i="1" lang="en-US" sz="2600" u="none" cap="none" strike="noStrike">
                <a:solidFill>
                  <a:schemeClr val="dk1"/>
                </a:solidFill>
                <a:latin typeface="Arial"/>
                <a:ea typeface="Arial"/>
                <a:cs typeface="Arial"/>
                <a:sym typeface="Arial"/>
              </a:rPr>
              <a:t>Si Se Puede—Yes, we Can!</a:t>
            </a:r>
            <a:endParaRPr b="0" i="1" sz="26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8"/>
          <p:cNvSpPr/>
          <p:nvPr/>
        </p:nvSpPr>
        <p:spPr>
          <a:xfrm>
            <a:off x="1143000" y="361951"/>
            <a:ext cx="800100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Questrial"/>
                <a:ea typeface="Questrial"/>
                <a:cs typeface="Questrial"/>
                <a:sym typeface="Questrial"/>
              </a:rPr>
              <a:t>CSP 650 Trauma in Multicultural Contexts</a:t>
            </a:r>
            <a:endParaRPr/>
          </a:p>
          <a:p>
            <a:pPr indent="0" lvl="0" marL="0" marR="0" rtl="0" algn="ctr">
              <a:spcBef>
                <a:spcPts val="0"/>
              </a:spcBef>
              <a:spcAft>
                <a:spcPts val="0"/>
              </a:spcAft>
              <a:buNone/>
            </a:pPr>
            <a:r>
              <a:rPr b="0" i="0" lang="en-US" sz="1800" u="none" cap="none" strike="noStrike">
                <a:solidFill>
                  <a:schemeClr val="lt1"/>
                </a:solidFill>
                <a:latin typeface="Questrial"/>
                <a:ea typeface="Questrial"/>
                <a:cs typeface="Questrial"/>
                <a:sym typeface="Questrial"/>
              </a:rPr>
              <a:t>Fall 2015</a:t>
            </a:r>
            <a:endParaRPr/>
          </a:p>
        </p:txBody>
      </p:sp>
      <p:sp>
        <p:nvSpPr>
          <p:cNvPr id="229" name="Google Shape;229;p28"/>
          <p:cNvSpPr txBox="1"/>
          <p:nvPr>
            <p:ph type="title"/>
          </p:nvPr>
        </p:nvSpPr>
        <p:spPr>
          <a:xfrm>
            <a:off x="1600200" y="3543300"/>
            <a:ext cx="75438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Font typeface="Questrial"/>
              <a:buNone/>
            </a:pPr>
            <a:r>
              <a:rPr b="1" i="0" lang="en-US" sz="2000" u="none" cap="none" strike="noStrike">
                <a:solidFill>
                  <a:srgbClr val="FFFFFF"/>
                </a:solidFill>
              </a:rPr>
              <a:t>PARTNERS-IN-LEARNING COMMUNITY </a:t>
            </a:r>
            <a:endParaRPr b="1" i="0" sz="2000" u="none" cap="none" strike="noStrike">
              <a:solidFill>
                <a:srgbClr val="FFFFFF"/>
              </a:solidFill>
            </a:endParaRPr>
          </a:p>
          <a:p>
            <a:pPr indent="0" lvl="0" marL="0" marR="0" rtl="0" algn="ctr">
              <a:spcBef>
                <a:spcPts val="0"/>
              </a:spcBef>
              <a:spcAft>
                <a:spcPts val="0"/>
              </a:spcAft>
              <a:buClr>
                <a:srgbClr val="FFFFFF"/>
              </a:buClr>
              <a:buFont typeface="Questrial"/>
              <a:buNone/>
            </a:pPr>
            <a:r>
              <a:rPr b="1" i="0" lang="en-US" sz="2000" u="none" cap="none" strike="noStrike">
                <a:solidFill>
                  <a:srgbClr val="FFFFFF"/>
                </a:solidFill>
              </a:rPr>
              <a:t>PHILOSOPHY &amp; PEDAGOGY</a:t>
            </a:r>
            <a:endParaRPr b="1" i="0" sz="2000" u="none" cap="none" strike="noStrike">
              <a:solidFill>
                <a:srgbClr val="FFFFFF"/>
              </a:solidFill>
            </a:endParaRPr>
          </a:p>
        </p:txBody>
      </p:sp>
      <p:sp>
        <p:nvSpPr>
          <p:cNvPr id="230" name="Google Shape;230;p28"/>
          <p:cNvSpPr txBox="1"/>
          <p:nvPr>
            <p:ph idx="1" type="body"/>
          </p:nvPr>
        </p:nvSpPr>
        <p:spPr>
          <a:xfrm>
            <a:off x="1600200" y="4114800"/>
            <a:ext cx="7543800" cy="102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2"/>
              </a:buClr>
              <a:buFont typeface="Noto Sans Symbols"/>
              <a:buNone/>
            </a:pPr>
            <a:r>
              <a:rPr b="0" i="0" lang="en-US" sz="1600" u="none" cap="none" strike="noStrike">
                <a:solidFill>
                  <a:schemeClr val="lt1"/>
                </a:solidFill>
                <a:latin typeface="Questrial"/>
                <a:ea typeface="Questrial"/>
                <a:cs typeface="Questrial"/>
                <a:sym typeface="Questrial"/>
              </a:rPr>
              <a:t>Wednesdays—CBB at Beckwourth Public Library, Southeast San Diego</a:t>
            </a:r>
            <a:endParaRPr/>
          </a:p>
          <a:p>
            <a:pPr indent="0" lvl="0" marL="0" marR="0" rtl="0" algn="ctr">
              <a:spcBef>
                <a:spcPts val="700"/>
              </a:spcBef>
              <a:spcAft>
                <a:spcPts val="0"/>
              </a:spcAft>
              <a:buClr>
                <a:schemeClr val="accent2"/>
              </a:buClr>
              <a:buFont typeface="Noto Sans Symbols"/>
              <a:buNone/>
            </a:pPr>
            <a:r>
              <a:t/>
            </a:r>
            <a:endParaRPr b="0" i="0" sz="1600" u="none" cap="none" strike="noStrike">
              <a:solidFill>
                <a:schemeClr val="lt1"/>
              </a:solidFill>
              <a:latin typeface="Questrial"/>
              <a:ea typeface="Questrial"/>
              <a:cs typeface="Questrial"/>
              <a:sym typeface="Questrial"/>
            </a:endParaRPr>
          </a:p>
          <a:p>
            <a:pPr indent="0" lvl="0" marL="0" marR="0" rtl="0" algn="l">
              <a:spcBef>
                <a:spcPts val="700"/>
              </a:spcBef>
              <a:spcAft>
                <a:spcPts val="0"/>
              </a:spcAft>
              <a:buClr>
                <a:schemeClr val="accent2"/>
              </a:buClr>
              <a:buFont typeface="Noto Sans Symbols"/>
              <a:buNone/>
            </a:pPr>
            <a:r>
              <a:t/>
            </a:r>
            <a:endParaRPr b="0" i="0" sz="1700" u="none" cap="none" strike="noStrike">
              <a:solidFill>
                <a:schemeClr val="lt1"/>
              </a:solidFill>
              <a:latin typeface="Questrial"/>
              <a:ea typeface="Questrial"/>
              <a:cs typeface="Questrial"/>
              <a:sym typeface="Questrial"/>
            </a:endParaRPr>
          </a:p>
        </p:txBody>
      </p:sp>
      <p:pic>
        <p:nvPicPr>
          <p:cNvPr descr="CBB Wednesday Oct 2015.jpg" id="231" name="Google Shape;231;p28"/>
          <p:cNvPicPr preferRelativeResize="0"/>
          <p:nvPr>
            <p:ph idx="2" type="pic"/>
          </p:nvPr>
        </p:nvPicPr>
        <p:blipFill rotWithShape="1">
          <a:blip r:embed="rId3">
            <a:alphaModFix/>
          </a:blip>
          <a:srcRect b="19952" l="0" r="0" t="19952"/>
          <a:stretch/>
        </p:blipFill>
        <p:spPr>
          <a:xfrm>
            <a:off x="1557668" y="0"/>
            <a:ext cx="7586332" cy="3419856"/>
          </a:xfrm>
          <a:prstGeom prst="rect">
            <a:avLst/>
          </a:prstGeom>
          <a:solidFill>
            <a:srgbClr val="A2B2B6"/>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9"/>
          <p:cNvSpPr txBox="1"/>
          <p:nvPr>
            <p:ph type="title"/>
          </p:nvPr>
        </p:nvSpPr>
        <p:spPr>
          <a:xfrm>
            <a:off x="2286000" y="3129148"/>
            <a:ext cx="6858000" cy="142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2"/>
              </a:buClr>
              <a:buFont typeface="Arial"/>
              <a:buNone/>
            </a:pPr>
            <a:r>
              <a:rPr lang="en-US" sz="3600">
                <a:latin typeface="Arial"/>
                <a:ea typeface="Arial"/>
                <a:cs typeface="Arial"/>
                <a:sym typeface="Arial"/>
              </a:rPr>
              <a:t>CBB Learning Communities</a:t>
            </a:r>
            <a:endParaRPr b="0" i="0" sz="3600" u="none" cap="none" strike="noStrike">
              <a:solidFill>
                <a:schemeClr val="lt2"/>
              </a:solidFill>
              <a:latin typeface="Arial"/>
              <a:ea typeface="Arial"/>
              <a:cs typeface="Arial"/>
              <a:sym typeface="Arial"/>
            </a:endParaRPr>
          </a:p>
        </p:txBody>
      </p:sp>
      <p:sp>
        <p:nvSpPr>
          <p:cNvPr id="238" name="Google Shape;238;p29"/>
          <p:cNvSpPr txBox="1"/>
          <p:nvPr>
            <p:ph idx="1" type="subTitle"/>
          </p:nvPr>
        </p:nvSpPr>
        <p:spPr>
          <a:xfrm>
            <a:off x="2362200" y="4537528"/>
            <a:ext cx="6781800" cy="514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2"/>
              </a:buClr>
              <a:buFont typeface="Noto Sans Symbols"/>
              <a:buNone/>
            </a:pPr>
            <a:r>
              <a:rPr lang="en-US" sz="1800"/>
              <a:t>CBB 2016-18</a:t>
            </a:r>
            <a:endParaRPr b="0" i="0" sz="1800" u="none" cap="none" strike="noStrike">
              <a:solidFill>
                <a:srgbClr val="FFFFFF"/>
              </a:solidFill>
              <a:latin typeface="Questrial"/>
              <a:ea typeface="Questrial"/>
              <a:cs typeface="Questrial"/>
              <a:sym typeface="Questrial"/>
            </a:endParaRPr>
          </a:p>
        </p:txBody>
      </p:sp>
      <p:sp>
        <p:nvSpPr>
          <p:cNvPr id="239" name="Google Shape;239;p29"/>
          <p:cNvSpPr txBox="1"/>
          <p:nvPr/>
        </p:nvSpPr>
        <p:spPr>
          <a:xfrm>
            <a:off x="14289" y="2114550"/>
            <a:ext cx="2271600" cy="23622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100" u="none" cap="none" strike="noStrike">
                <a:solidFill>
                  <a:srgbClr val="FFFFFF"/>
                </a:solidFill>
                <a:latin typeface="Arial"/>
                <a:ea typeface="Arial"/>
                <a:cs typeface="Arial"/>
                <a:sym typeface="Arial"/>
              </a:rPr>
              <a:t>MULTICULTURAL  COMMUNITY COUNSELING AND SOCIAL JUSTICE EDUCATION</a:t>
            </a:r>
            <a:endParaRPr b="0" i="0" sz="1800" u="none" cap="none" strike="noStrike">
              <a:solidFill>
                <a:srgbClr val="FFFFFF"/>
              </a:solidFill>
              <a:latin typeface="Questrial"/>
              <a:ea typeface="Questrial"/>
              <a:cs typeface="Questrial"/>
              <a:sym typeface="Questrial"/>
            </a:endParaRPr>
          </a:p>
          <a:p>
            <a:pPr indent="0" lvl="0" marL="0" marR="0" rtl="0" algn="ctr">
              <a:spcBef>
                <a:spcPts val="0"/>
              </a:spcBef>
              <a:spcAft>
                <a:spcPts val="0"/>
              </a:spcAft>
              <a:buNone/>
            </a:pPr>
            <a:r>
              <a:t/>
            </a:r>
            <a:endParaRPr b="1" i="0" sz="1100" u="none" cap="none" strike="noStrike">
              <a:solidFill>
                <a:srgbClr val="FFFFFF"/>
              </a:solidFill>
              <a:latin typeface="Arial"/>
              <a:ea typeface="Arial"/>
              <a:cs typeface="Arial"/>
              <a:sym typeface="Arial"/>
            </a:endParaRPr>
          </a:p>
          <a:p>
            <a:pPr indent="0" lvl="0" marL="0" marR="0" rtl="0" algn="ctr">
              <a:spcBef>
                <a:spcPts val="0"/>
              </a:spcBef>
              <a:spcAft>
                <a:spcPts val="0"/>
              </a:spcAft>
              <a:buNone/>
            </a:pPr>
            <a:r>
              <a:rPr b="1" i="0" lang="en-US" sz="1100" u="none" cap="none" strike="noStrike">
                <a:solidFill>
                  <a:srgbClr val="FFFFFF"/>
                </a:solidFill>
                <a:latin typeface="Arial"/>
                <a:ea typeface="Arial"/>
                <a:cs typeface="Arial"/>
                <a:sym typeface="Arial"/>
              </a:rPr>
              <a:t>Licensed Professional Clinical Counseling</a:t>
            </a:r>
            <a:endParaRPr/>
          </a:p>
          <a:p>
            <a:pPr indent="0" lvl="0" marL="0" marR="0" rtl="0" algn="ctr">
              <a:spcBef>
                <a:spcPts val="0"/>
              </a:spcBef>
              <a:spcAft>
                <a:spcPts val="0"/>
              </a:spcAft>
              <a:buNone/>
            </a:pPr>
            <a:r>
              <a:t/>
            </a:r>
            <a:endParaRPr b="1" i="0" sz="1100" u="none" cap="none" strike="noStrike">
              <a:solidFill>
                <a:srgbClr val="83B963"/>
              </a:solidFill>
              <a:latin typeface="Arial"/>
              <a:ea typeface="Arial"/>
              <a:cs typeface="Arial"/>
              <a:sym typeface="Arial"/>
            </a:endParaRPr>
          </a:p>
          <a:p>
            <a:pPr indent="0" lvl="0" marL="0" marR="0" rtl="0" algn="ctr">
              <a:spcBef>
                <a:spcPts val="0"/>
              </a:spcBef>
              <a:spcAft>
                <a:spcPts val="0"/>
              </a:spcAft>
              <a:buNone/>
            </a:pPr>
            <a:r>
              <a:rPr b="1" i="0" lang="en-US" sz="1100" u="none" cap="none" strike="noStrike">
                <a:solidFill>
                  <a:srgbClr val="83B963"/>
                </a:solidFill>
                <a:latin typeface="Arial"/>
                <a:ea typeface="Arial"/>
                <a:cs typeface="Arial"/>
                <a:sym typeface="Arial"/>
              </a:rPr>
              <a:t>Department of Counseling &amp; School Psychology</a:t>
            </a:r>
            <a:endParaRPr/>
          </a:p>
          <a:p>
            <a:pPr indent="0" lvl="0" marL="0" marR="0" rtl="0" algn="ctr">
              <a:spcBef>
                <a:spcPts val="0"/>
              </a:spcBef>
              <a:spcAft>
                <a:spcPts val="0"/>
              </a:spcAft>
              <a:buNone/>
            </a:pPr>
            <a:r>
              <a:rPr b="1" i="0" lang="en-US" sz="1100" u="none" cap="none" strike="noStrike">
                <a:solidFill>
                  <a:srgbClr val="83B963"/>
                </a:solidFill>
                <a:latin typeface="Arial"/>
                <a:ea typeface="Arial"/>
                <a:cs typeface="Arial"/>
                <a:sym typeface="Arial"/>
              </a:rPr>
              <a:t>College of Education</a:t>
            </a:r>
            <a:endParaRPr b="0" i="0" sz="1800" u="none" cap="none" strike="noStrike">
              <a:solidFill>
                <a:schemeClr val="dk1"/>
              </a:solidFill>
              <a:latin typeface="Questrial"/>
              <a:ea typeface="Questrial"/>
              <a:cs typeface="Questrial"/>
              <a:sym typeface="Questrial"/>
            </a:endParaRPr>
          </a:p>
        </p:txBody>
      </p:sp>
      <p:pic>
        <p:nvPicPr>
          <p:cNvPr descr="an Diego State University" id="240" name="Google Shape;240;p29"/>
          <p:cNvPicPr preferRelativeResize="0"/>
          <p:nvPr/>
        </p:nvPicPr>
        <p:blipFill rotWithShape="1">
          <a:blip r:embed="rId3">
            <a:alphaModFix/>
          </a:blip>
          <a:srcRect b="0" l="0" r="0" t="0"/>
          <a:stretch/>
        </p:blipFill>
        <p:spPr>
          <a:xfrm>
            <a:off x="354965" y="4629150"/>
            <a:ext cx="1472951" cy="292100"/>
          </a:xfrm>
          <a:prstGeom prst="rect">
            <a:avLst/>
          </a:prstGeom>
          <a:noFill/>
          <a:ln>
            <a:noFill/>
          </a:ln>
        </p:spPr>
      </p:pic>
      <p:pic>
        <p:nvPicPr>
          <p:cNvPr id="241" name="Google Shape;241;p29"/>
          <p:cNvPicPr preferRelativeResize="0"/>
          <p:nvPr/>
        </p:nvPicPr>
        <p:blipFill rotWithShape="1">
          <a:blip r:embed="rId4">
            <a:alphaModFix/>
          </a:blip>
          <a:srcRect b="0" l="0" r="0" t="32221"/>
          <a:stretch/>
        </p:blipFill>
        <p:spPr>
          <a:xfrm>
            <a:off x="2286000" y="0"/>
            <a:ext cx="6763131" cy="30990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0"/>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CBB Learning Communities:</a:t>
            </a:r>
            <a:endParaRPr b="0" i="0" sz="4200" u="none" cap="none" strike="noStrike">
              <a:solidFill>
                <a:schemeClr val="dk2"/>
              </a:solidFill>
              <a:latin typeface="Questrial"/>
              <a:ea typeface="Questrial"/>
              <a:cs typeface="Questrial"/>
              <a:sym typeface="Questrial"/>
            </a:endParaRPr>
          </a:p>
        </p:txBody>
      </p:sp>
      <p:sp>
        <p:nvSpPr>
          <p:cNvPr id="248" name="Google Shape;248;p30"/>
          <p:cNvSpPr txBox="1"/>
          <p:nvPr>
            <p:ph idx="1" type="body"/>
          </p:nvPr>
        </p:nvSpPr>
        <p:spPr>
          <a:xfrm>
            <a:off x="609600" y="1428750"/>
            <a:ext cx="1600200" cy="3436800"/>
          </a:xfrm>
          <a:prstGeom prst="rect">
            <a:avLst/>
          </a:prstGeom>
          <a:solidFill>
            <a:schemeClr val="accent2"/>
          </a:solidFill>
          <a:ln cap="sq" cmpd="dbl" w="50800">
            <a:solidFill>
              <a:schemeClr val="accent2"/>
            </a:solidFill>
            <a:prstDash val="solid"/>
            <a:miter lim="800000"/>
            <a:headEnd len="sm" w="sm" type="none"/>
            <a:tailEnd len="sm" w="sm" type="none"/>
          </a:ln>
        </p:spPr>
        <p:txBody>
          <a:bodyPr anchorCtr="0" anchor="t" bIns="91425" lIns="137150" spcFirstLastPara="1" rIns="137150" wrap="square" tIns="182875">
            <a:noAutofit/>
          </a:bodyPr>
          <a:lstStyle/>
          <a:p>
            <a:pPr indent="0" lvl="0" marL="0" marR="0" rtl="0" algn="l">
              <a:lnSpc>
                <a:spcPct val="80000"/>
              </a:lnSpc>
              <a:spcBef>
                <a:spcPts val="0"/>
              </a:spcBef>
              <a:spcAft>
                <a:spcPts val="0"/>
              </a:spcAft>
              <a:buClr>
                <a:schemeClr val="accent2"/>
              </a:buClr>
              <a:buFont typeface="Noto Sans Symbols"/>
              <a:buNone/>
            </a:pPr>
            <a:r>
              <a:rPr b="0" i="0" lang="en-US" sz="1395" u="none" cap="none" strike="noStrike">
                <a:solidFill>
                  <a:schemeClr val="dk1"/>
                </a:solidFill>
                <a:latin typeface="Questrial"/>
                <a:ea typeface="Questrial"/>
                <a:cs typeface="Questrial"/>
                <a:sym typeface="Questrial"/>
              </a:rPr>
              <a:t>Critical Theory</a:t>
            </a:r>
            <a:endParaRPr/>
          </a:p>
          <a:p>
            <a:pPr indent="0" lvl="0" marL="0" marR="0" rtl="0" algn="l">
              <a:lnSpc>
                <a:spcPct val="80000"/>
              </a:lnSpc>
              <a:spcBef>
                <a:spcPts val="1700"/>
              </a:spcBef>
              <a:spcAft>
                <a:spcPts val="0"/>
              </a:spcAft>
              <a:buClr>
                <a:schemeClr val="accent2"/>
              </a:buClr>
              <a:buFont typeface="Noto Sans Symbols"/>
              <a:buNone/>
            </a:pPr>
            <a:r>
              <a:rPr b="0" i="0" lang="en-US" sz="1395" u="none" cap="none" strike="noStrike">
                <a:solidFill>
                  <a:schemeClr val="dk1"/>
                </a:solidFill>
                <a:latin typeface="Questrial"/>
                <a:ea typeface="Questrial"/>
                <a:cs typeface="Questrial"/>
                <a:sym typeface="Questrial"/>
              </a:rPr>
              <a:t>Democratic Processes</a:t>
            </a:r>
            <a:endParaRPr/>
          </a:p>
          <a:p>
            <a:pPr indent="0" lvl="0" marL="0" marR="0" rtl="0" algn="l">
              <a:lnSpc>
                <a:spcPct val="80000"/>
              </a:lnSpc>
              <a:spcBef>
                <a:spcPts val="1700"/>
              </a:spcBef>
              <a:spcAft>
                <a:spcPts val="0"/>
              </a:spcAft>
              <a:buClr>
                <a:schemeClr val="accent2"/>
              </a:buClr>
              <a:buFont typeface="Noto Sans Symbols"/>
              <a:buNone/>
            </a:pPr>
            <a:r>
              <a:rPr b="0" i="0" lang="en-US" sz="1395" u="none" cap="none" strike="noStrike">
                <a:solidFill>
                  <a:schemeClr val="dk1"/>
                </a:solidFill>
                <a:latin typeface="Questrial"/>
                <a:ea typeface="Questrial"/>
                <a:cs typeface="Questrial"/>
                <a:sym typeface="Questrial"/>
              </a:rPr>
              <a:t>Affective Experiential Learning Strategies</a:t>
            </a:r>
            <a:endParaRPr/>
          </a:p>
          <a:p>
            <a:pPr indent="0" lvl="0" marL="0" marR="0" rtl="0" algn="l">
              <a:lnSpc>
                <a:spcPct val="80000"/>
              </a:lnSpc>
              <a:spcBef>
                <a:spcPts val="1700"/>
              </a:spcBef>
              <a:spcAft>
                <a:spcPts val="0"/>
              </a:spcAft>
              <a:buClr>
                <a:schemeClr val="accent2"/>
              </a:buClr>
              <a:buFont typeface="Noto Sans Symbols"/>
              <a:buNone/>
            </a:pPr>
            <a:r>
              <a:rPr b="0" i="0" lang="en-US" sz="1395" u="none" cap="none" strike="noStrike">
                <a:solidFill>
                  <a:schemeClr val="dk1"/>
                </a:solidFill>
                <a:latin typeface="Questrial"/>
                <a:ea typeface="Questrial"/>
                <a:cs typeface="Questrial"/>
                <a:sym typeface="Questrial"/>
              </a:rPr>
              <a:t>Multicultural Education</a:t>
            </a:r>
            <a:endParaRPr/>
          </a:p>
          <a:p>
            <a:pPr indent="0" lvl="0" marL="0" marR="0" rtl="0" algn="l">
              <a:lnSpc>
                <a:spcPct val="80000"/>
              </a:lnSpc>
              <a:spcBef>
                <a:spcPts val="1700"/>
              </a:spcBef>
              <a:spcAft>
                <a:spcPts val="0"/>
              </a:spcAft>
              <a:buClr>
                <a:schemeClr val="accent2"/>
              </a:buClr>
              <a:buFont typeface="Noto Sans Symbols"/>
              <a:buNone/>
            </a:pPr>
            <a:r>
              <a:rPr b="0" i="0" lang="en-US" sz="1395" u="none" cap="none" strike="noStrike">
                <a:solidFill>
                  <a:schemeClr val="dk1"/>
                </a:solidFill>
                <a:latin typeface="Questrial"/>
                <a:ea typeface="Questrial"/>
                <a:cs typeface="Questrial"/>
                <a:sym typeface="Questrial"/>
              </a:rPr>
              <a:t>Community Capital </a:t>
            </a:r>
            <a:endParaRPr/>
          </a:p>
        </p:txBody>
      </p:sp>
      <p:sp>
        <p:nvSpPr>
          <p:cNvPr id="249" name="Google Shape;249;p30"/>
          <p:cNvSpPr txBox="1"/>
          <p:nvPr>
            <p:ph idx="2" type="body"/>
          </p:nvPr>
        </p:nvSpPr>
        <p:spPr>
          <a:xfrm>
            <a:off x="2362200" y="1428750"/>
            <a:ext cx="6400800" cy="35052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100000"/>
              </a:lnSpc>
              <a:spcBef>
                <a:spcPts val="0"/>
              </a:spcBef>
              <a:spcAft>
                <a:spcPts val="0"/>
              </a:spcAft>
              <a:buClr>
                <a:schemeClr val="accent2"/>
              </a:buClr>
              <a:buSzPts val="1080"/>
              <a:buFont typeface="Noto Sans Symbols"/>
              <a:buChar char="◻"/>
            </a:pPr>
            <a:r>
              <a:rPr b="1" i="0" lang="en-US" sz="1800" u="none" cap="none" strike="noStrike">
                <a:solidFill>
                  <a:srgbClr val="FF0000"/>
                </a:solidFill>
                <a:latin typeface="Arial"/>
                <a:ea typeface="Arial"/>
                <a:cs typeface="Arial"/>
                <a:sym typeface="Arial"/>
              </a:rPr>
              <a:t>Build a multicultural learning community </a:t>
            </a:r>
            <a:r>
              <a:rPr b="0" i="0" lang="en-US" sz="1800" u="none" cap="none" strike="noStrike">
                <a:solidFill>
                  <a:schemeClr val="dk1"/>
                </a:solidFill>
                <a:latin typeface="Arial"/>
                <a:ea typeface="Arial"/>
                <a:cs typeface="Arial"/>
                <a:sym typeface="Arial"/>
              </a:rPr>
              <a:t>composed of highly diverse individuals—many from disadvantaged backgrounds.</a:t>
            </a:r>
            <a:endParaRPr/>
          </a:p>
          <a:p>
            <a:pPr indent="-320040" lvl="0" marL="320040" marR="0" rtl="0" algn="l">
              <a:lnSpc>
                <a:spcPct val="100000"/>
              </a:lnSpc>
              <a:spcBef>
                <a:spcPts val="700"/>
              </a:spcBef>
              <a:spcAft>
                <a:spcPts val="0"/>
              </a:spcAft>
              <a:buClr>
                <a:schemeClr val="accent2"/>
              </a:buClr>
              <a:buSzPts val="1080"/>
              <a:buFont typeface="Noto Sans Symbols"/>
              <a:buChar char="◻"/>
            </a:pPr>
            <a:r>
              <a:rPr b="1" i="0" lang="en-US" sz="1800" u="none" cap="none" strike="noStrike">
                <a:solidFill>
                  <a:srgbClr val="FF0000"/>
                </a:solidFill>
                <a:latin typeface="Arial"/>
                <a:ea typeface="Arial"/>
                <a:cs typeface="Arial"/>
                <a:sym typeface="Arial"/>
              </a:rPr>
              <a:t>Develop a healthy learning environment for all of its members</a:t>
            </a:r>
            <a:r>
              <a:rPr b="0" i="0" lang="en-US" sz="1800" u="none" cap="none" strike="noStrike">
                <a:solidFill>
                  <a:schemeClr val="dk1"/>
                </a:solidFill>
                <a:latin typeface="Arial"/>
                <a:ea typeface="Arial"/>
                <a:cs typeface="Arial"/>
                <a:sym typeface="Arial"/>
              </a:rPr>
              <a:t>, where faculty and students work as partners in the learning process.</a:t>
            </a:r>
            <a:endParaRPr/>
          </a:p>
          <a:p>
            <a:pPr indent="-320040" lvl="0" marL="320040" marR="0" rtl="0" algn="l">
              <a:lnSpc>
                <a:spcPct val="100000"/>
              </a:lnSpc>
              <a:spcBef>
                <a:spcPts val="700"/>
              </a:spcBef>
              <a:spcAft>
                <a:spcPts val="0"/>
              </a:spcAft>
              <a:buClr>
                <a:schemeClr val="accent2"/>
              </a:buClr>
              <a:buSzPts val="1080"/>
              <a:buFont typeface="Noto Sans Symbols"/>
              <a:buChar char="◻"/>
            </a:pPr>
            <a:r>
              <a:rPr b="1" i="0" lang="en-US" sz="1800" u="none" cap="none" strike="noStrike">
                <a:solidFill>
                  <a:srgbClr val="FF0000"/>
                </a:solidFill>
                <a:latin typeface="Arial"/>
                <a:ea typeface="Arial"/>
                <a:cs typeface="Arial"/>
                <a:sym typeface="Arial"/>
              </a:rPr>
              <a:t>Collaboratively develop syllabi that emerge from community needs </a:t>
            </a:r>
            <a:r>
              <a:rPr b="0" i="0" lang="en-US" sz="1800" u="none" cap="none" strike="noStrike">
                <a:solidFill>
                  <a:schemeClr val="dk1"/>
                </a:solidFill>
                <a:latin typeface="Arial"/>
                <a:ea typeface="Arial"/>
                <a:cs typeface="Arial"/>
                <a:sym typeface="Arial"/>
              </a:rPr>
              <a:t>and the tasks the community sets out to perform in the communities we serve and at field sites, including the community counseling clinic.</a:t>
            </a:r>
            <a:endParaRPr b="0" i="0" sz="1800" u="none" cap="none" strike="noStrike">
              <a:solidFill>
                <a:schemeClr val="dk1"/>
              </a:solidFill>
              <a:latin typeface="Arial"/>
              <a:ea typeface="Arial"/>
              <a:cs typeface="Arial"/>
              <a:sym typeface="Arial"/>
            </a:endParaRPr>
          </a:p>
          <a:p>
            <a:pPr indent="-283464" lvl="0" marL="320040" marR="0" rtl="0" algn="l">
              <a:lnSpc>
                <a:spcPct val="60000"/>
              </a:lnSpc>
              <a:spcBef>
                <a:spcPts val="700"/>
              </a:spcBef>
              <a:spcAft>
                <a:spcPts val="0"/>
              </a:spcAft>
              <a:buClr>
                <a:schemeClr val="accent2"/>
              </a:buClr>
              <a:buSzPts val="576"/>
              <a:buFont typeface="Noto Sans Symbols"/>
              <a:buNone/>
            </a:pPr>
            <a:r>
              <a:t/>
            </a:r>
            <a:endParaRPr b="0" i="0" sz="96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1"/>
          <p:cNvSpPr txBox="1"/>
          <p:nvPr>
            <p:ph type="title"/>
          </p:nvPr>
        </p:nvSpPr>
        <p:spPr>
          <a:xfrm>
            <a:off x="1143000" y="270500"/>
            <a:ext cx="7929900" cy="10059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CBB Learning Communities (Cont’d)</a:t>
            </a:r>
            <a:endParaRPr b="0" i="0" sz="4200" u="none" cap="none" strike="noStrike">
              <a:solidFill>
                <a:schemeClr val="dk2"/>
              </a:solidFill>
              <a:latin typeface="Questrial"/>
              <a:ea typeface="Questrial"/>
              <a:cs typeface="Questrial"/>
              <a:sym typeface="Questrial"/>
            </a:endParaRPr>
          </a:p>
        </p:txBody>
      </p:sp>
      <p:sp>
        <p:nvSpPr>
          <p:cNvPr id="256" name="Google Shape;256;p31"/>
          <p:cNvSpPr txBox="1"/>
          <p:nvPr>
            <p:ph idx="1" type="body"/>
          </p:nvPr>
        </p:nvSpPr>
        <p:spPr>
          <a:xfrm>
            <a:off x="609600" y="1428750"/>
            <a:ext cx="1752600" cy="3399600"/>
          </a:xfrm>
          <a:prstGeom prst="rect">
            <a:avLst/>
          </a:prstGeom>
          <a:solidFill>
            <a:schemeClr val="accent2"/>
          </a:solidFill>
          <a:ln cap="sq" cmpd="dbl" w="50800">
            <a:solidFill>
              <a:schemeClr val="accent2"/>
            </a:solidFill>
            <a:prstDash val="solid"/>
            <a:miter lim="800000"/>
            <a:headEnd len="sm" w="sm" type="none"/>
            <a:tailEnd len="sm" w="sm" type="none"/>
          </a:ln>
        </p:spPr>
        <p:txBody>
          <a:bodyPr anchorCtr="0" anchor="t" bIns="91425" lIns="137150" spcFirstLastPara="1" rIns="137150" wrap="square" tIns="182875">
            <a:noAutofit/>
          </a:bodyPr>
          <a:lstStyle/>
          <a:p>
            <a:pPr indent="0" lvl="0" marL="0" marR="0" rtl="0" algn="l">
              <a:spcBef>
                <a:spcPts val="0"/>
              </a:spcBef>
              <a:spcAft>
                <a:spcPts val="0"/>
              </a:spcAft>
              <a:buClr>
                <a:schemeClr val="accent2"/>
              </a:buClr>
              <a:buFont typeface="Noto Sans Symbols"/>
              <a:buNone/>
            </a:pPr>
            <a:r>
              <a:rPr b="0" i="0" lang="en-US" sz="1800" u="none" cap="none" strike="noStrike">
                <a:solidFill>
                  <a:schemeClr val="dk1"/>
                </a:solidFill>
                <a:latin typeface="Questrial"/>
                <a:ea typeface="Questrial"/>
                <a:cs typeface="Questrial"/>
                <a:sym typeface="Questrial"/>
              </a:rPr>
              <a:t>The Power of Community:</a:t>
            </a:r>
            <a:endParaRPr/>
          </a:p>
          <a:p>
            <a:pPr indent="0" lvl="0" marL="0" marR="0" rtl="0" algn="l">
              <a:spcBef>
                <a:spcPts val="1700"/>
              </a:spcBef>
              <a:spcAft>
                <a:spcPts val="0"/>
              </a:spcAft>
              <a:buClr>
                <a:schemeClr val="accent2"/>
              </a:buClr>
              <a:buFont typeface="Noto Sans Symbols"/>
              <a:buNone/>
            </a:pPr>
            <a:r>
              <a:rPr lang="en-US"/>
              <a:t>-</a:t>
            </a:r>
            <a:r>
              <a:rPr b="0" i="0" lang="en-US" sz="1800" u="none" cap="none" strike="noStrike">
                <a:solidFill>
                  <a:schemeClr val="dk1"/>
                </a:solidFill>
                <a:latin typeface="Questrial"/>
                <a:ea typeface="Questrial"/>
                <a:cs typeface="Questrial"/>
                <a:sym typeface="Questrial"/>
              </a:rPr>
              <a:t>Learning</a:t>
            </a:r>
            <a:endParaRPr/>
          </a:p>
          <a:p>
            <a:pPr indent="0" lvl="0" marL="0" marR="0" rtl="0" algn="l">
              <a:spcBef>
                <a:spcPts val="1700"/>
              </a:spcBef>
              <a:spcAft>
                <a:spcPts val="0"/>
              </a:spcAft>
              <a:buClr>
                <a:schemeClr val="accent2"/>
              </a:buClr>
              <a:buFont typeface="Noto Sans Symbols"/>
              <a:buNone/>
            </a:pPr>
            <a:r>
              <a:rPr lang="en-US"/>
              <a:t>-</a:t>
            </a:r>
            <a:r>
              <a:rPr b="0" i="0" lang="en-US" sz="1800" u="none" cap="none" strike="noStrike">
                <a:solidFill>
                  <a:schemeClr val="dk1"/>
                </a:solidFill>
                <a:latin typeface="Questrial"/>
                <a:ea typeface="Questrial"/>
                <a:cs typeface="Questrial"/>
                <a:sym typeface="Questrial"/>
              </a:rPr>
              <a:t>Healing</a:t>
            </a:r>
            <a:endParaRPr/>
          </a:p>
          <a:p>
            <a:pPr indent="0" lvl="0" marL="0" marR="0" rtl="0" algn="l">
              <a:spcBef>
                <a:spcPts val="1700"/>
              </a:spcBef>
              <a:spcAft>
                <a:spcPts val="0"/>
              </a:spcAft>
              <a:buClr>
                <a:schemeClr val="accent2"/>
              </a:buClr>
              <a:buFont typeface="Noto Sans Symbols"/>
              <a:buNone/>
            </a:pPr>
            <a:r>
              <a:rPr lang="en-US"/>
              <a:t>-</a:t>
            </a:r>
            <a:r>
              <a:rPr b="0" i="0" lang="en-US" sz="1800" u="none" cap="none" strike="noStrike">
                <a:solidFill>
                  <a:schemeClr val="dk1"/>
                </a:solidFill>
                <a:latin typeface="Questrial"/>
                <a:ea typeface="Questrial"/>
                <a:cs typeface="Questrial"/>
                <a:sym typeface="Questrial"/>
              </a:rPr>
              <a:t>Well-being</a:t>
            </a:r>
            <a:endParaRPr/>
          </a:p>
          <a:p>
            <a:pPr indent="0" lvl="0" marL="0" marR="0" rtl="0" algn="l">
              <a:spcBef>
                <a:spcPts val="1700"/>
              </a:spcBef>
              <a:spcAft>
                <a:spcPts val="0"/>
              </a:spcAft>
              <a:buClr>
                <a:schemeClr val="accent2"/>
              </a:buClr>
              <a:buFont typeface="Noto Sans Symbols"/>
              <a:buNone/>
            </a:pPr>
            <a:r>
              <a:rPr lang="en-US"/>
              <a:t>-</a:t>
            </a:r>
            <a:r>
              <a:rPr b="0" i="0" lang="en-US" sz="1800" u="none" cap="none" strike="noStrike">
                <a:solidFill>
                  <a:schemeClr val="dk1"/>
                </a:solidFill>
                <a:latin typeface="Questrial"/>
                <a:ea typeface="Questrial"/>
                <a:cs typeface="Questrial"/>
                <a:sym typeface="Questrial"/>
              </a:rPr>
              <a:t>Social Justice</a:t>
            </a:r>
            <a:endParaRPr b="0" i="0" sz="1800" u="none" cap="none" strike="noStrike">
              <a:solidFill>
                <a:schemeClr val="dk1"/>
              </a:solidFill>
              <a:latin typeface="Questrial"/>
              <a:ea typeface="Questrial"/>
              <a:cs typeface="Questrial"/>
              <a:sym typeface="Questrial"/>
            </a:endParaRPr>
          </a:p>
        </p:txBody>
      </p:sp>
      <p:sp>
        <p:nvSpPr>
          <p:cNvPr id="257" name="Google Shape;257;p31"/>
          <p:cNvSpPr txBox="1"/>
          <p:nvPr>
            <p:ph idx="2" type="body"/>
          </p:nvPr>
        </p:nvSpPr>
        <p:spPr>
          <a:xfrm>
            <a:off x="2362200" y="1428750"/>
            <a:ext cx="6400800" cy="35052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200"/>
              <a:buFont typeface="Noto Sans Symbols"/>
              <a:buChar char="◻"/>
            </a:pPr>
            <a:r>
              <a:rPr b="0" i="0" lang="en-US" sz="2000" u="none" cap="none" strike="noStrike">
                <a:solidFill>
                  <a:schemeClr val="dk1"/>
                </a:solidFill>
                <a:latin typeface="Arial"/>
                <a:ea typeface="Arial"/>
                <a:cs typeface="Arial"/>
                <a:sym typeface="Arial"/>
              </a:rPr>
              <a:t>In this context, students learn:</a:t>
            </a:r>
            <a:endParaRPr/>
          </a:p>
          <a:p>
            <a:pPr indent="-284480" lvl="1" marL="640080" marR="0" rtl="0" algn="l">
              <a:lnSpc>
                <a:spcPct val="80000"/>
              </a:lnSpc>
              <a:spcBef>
                <a:spcPts val="550"/>
              </a:spcBef>
              <a:spcAft>
                <a:spcPts val="0"/>
              </a:spcAft>
              <a:buClr>
                <a:schemeClr val="accent1"/>
              </a:buClr>
              <a:buSzPts val="1356"/>
              <a:buFont typeface="Noto Sans Symbols"/>
              <a:buChar char="⬜"/>
            </a:pPr>
            <a:r>
              <a:rPr b="0" i="0" lang="en-US" sz="1937" u="none" cap="none" strike="noStrike">
                <a:solidFill>
                  <a:schemeClr val="dk1"/>
                </a:solidFill>
                <a:latin typeface="Arial"/>
                <a:ea typeface="Arial"/>
                <a:cs typeface="Arial"/>
                <a:sym typeface="Arial"/>
              </a:rPr>
              <a:t>counseling and community-building skills, </a:t>
            </a:r>
            <a:endParaRPr b="0" i="0" sz="1937" u="none" cap="none" strike="noStrike">
              <a:solidFill>
                <a:schemeClr val="dk1"/>
              </a:solidFill>
              <a:latin typeface="Arial"/>
              <a:ea typeface="Arial"/>
              <a:cs typeface="Arial"/>
              <a:sym typeface="Arial"/>
            </a:endParaRPr>
          </a:p>
          <a:p>
            <a:pPr indent="-284480" lvl="1" marL="640080" marR="0" rtl="0" algn="l">
              <a:lnSpc>
                <a:spcPct val="80000"/>
              </a:lnSpc>
              <a:spcBef>
                <a:spcPts val="550"/>
              </a:spcBef>
              <a:spcAft>
                <a:spcPts val="0"/>
              </a:spcAft>
              <a:buClr>
                <a:schemeClr val="accent1"/>
              </a:buClr>
              <a:buSzPts val="1356"/>
              <a:buFont typeface="Noto Sans Symbols"/>
              <a:buChar char="⬜"/>
            </a:pPr>
            <a:r>
              <a:rPr b="0" i="0" lang="en-US" sz="1937" u="none" cap="none" strike="noStrike">
                <a:solidFill>
                  <a:schemeClr val="dk1"/>
                </a:solidFill>
                <a:latin typeface="Arial"/>
                <a:ea typeface="Arial"/>
                <a:cs typeface="Arial"/>
                <a:sym typeface="Arial"/>
              </a:rPr>
              <a:t>critical self-awareness,</a:t>
            </a:r>
            <a:endParaRPr/>
          </a:p>
          <a:p>
            <a:pPr indent="-284480" lvl="1" marL="640080" marR="0" rtl="0" algn="l">
              <a:lnSpc>
                <a:spcPct val="80000"/>
              </a:lnSpc>
              <a:spcBef>
                <a:spcPts val="550"/>
              </a:spcBef>
              <a:spcAft>
                <a:spcPts val="0"/>
              </a:spcAft>
              <a:buClr>
                <a:schemeClr val="accent1"/>
              </a:buClr>
              <a:buSzPts val="1356"/>
              <a:buFont typeface="Noto Sans Symbols"/>
              <a:buChar char="⬜"/>
            </a:pPr>
            <a:r>
              <a:rPr b="0" i="0" lang="en-US" sz="1937" u="none" cap="none" strike="noStrike">
                <a:solidFill>
                  <a:schemeClr val="dk1"/>
                </a:solidFill>
                <a:latin typeface="Arial"/>
                <a:ea typeface="Arial"/>
                <a:cs typeface="Arial"/>
                <a:sym typeface="Arial"/>
              </a:rPr>
              <a:t>awareness of one’s effects on others</a:t>
            </a:r>
            <a:endParaRPr/>
          </a:p>
          <a:p>
            <a:pPr indent="-284480" lvl="1" marL="640080" marR="0" rtl="0" algn="l">
              <a:lnSpc>
                <a:spcPct val="80000"/>
              </a:lnSpc>
              <a:spcBef>
                <a:spcPts val="550"/>
              </a:spcBef>
              <a:spcAft>
                <a:spcPts val="0"/>
              </a:spcAft>
              <a:buClr>
                <a:schemeClr val="accent1"/>
              </a:buClr>
              <a:buSzPts val="1356"/>
              <a:buFont typeface="Noto Sans Symbols"/>
              <a:buChar char="⬜"/>
            </a:pPr>
            <a:r>
              <a:rPr b="0" i="0" lang="en-US" sz="1937" u="none" cap="none" strike="noStrike">
                <a:solidFill>
                  <a:schemeClr val="dk1"/>
                </a:solidFill>
                <a:latin typeface="Arial"/>
                <a:ea typeface="Arial"/>
                <a:cs typeface="Arial"/>
                <a:sym typeface="Arial"/>
              </a:rPr>
              <a:t>empathy</a:t>
            </a:r>
            <a:endParaRPr b="0" i="0" sz="1937" u="none" cap="none" strike="noStrike">
              <a:solidFill>
                <a:schemeClr val="dk1"/>
              </a:solidFill>
              <a:latin typeface="Arial"/>
              <a:ea typeface="Arial"/>
              <a:cs typeface="Arial"/>
              <a:sym typeface="Arial"/>
            </a:endParaRPr>
          </a:p>
          <a:p>
            <a:pPr indent="-284480" lvl="1" marL="640080" marR="0" rtl="0" algn="l">
              <a:lnSpc>
                <a:spcPct val="80000"/>
              </a:lnSpc>
              <a:spcBef>
                <a:spcPts val="550"/>
              </a:spcBef>
              <a:spcAft>
                <a:spcPts val="0"/>
              </a:spcAft>
              <a:buClr>
                <a:schemeClr val="accent1"/>
              </a:buClr>
              <a:buSzPts val="1400"/>
              <a:buFont typeface="Noto Sans Symbols"/>
              <a:buChar char="⬜"/>
            </a:pPr>
            <a:r>
              <a:rPr b="0" i="0" lang="en-US" sz="2000" u="none" cap="none" strike="noStrike">
                <a:solidFill>
                  <a:schemeClr val="dk1"/>
                </a:solidFill>
                <a:latin typeface="Arial"/>
                <a:ea typeface="Arial"/>
                <a:cs typeface="Arial"/>
                <a:sym typeface="Arial"/>
              </a:rPr>
              <a:t>emotional stamina and resilience</a:t>
            </a:r>
            <a:endParaRPr/>
          </a:p>
          <a:p>
            <a:pPr indent="-320040" lvl="0" marL="320040" marR="0" rtl="0" algn="l">
              <a:lnSpc>
                <a:spcPct val="80000"/>
              </a:lnSpc>
              <a:spcBef>
                <a:spcPts val="700"/>
              </a:spcBef>
              <a:spcAft>
                <a:spcPts val="0"/>
              </a:spcAft>
              <a:buClr>
                <a:schemeClr val="accent2"/>
              </a:buClr>
              <a:buSzPts val="1200"/>
              <a:buFont typeface="Noto Sans Symbols"/>
              <a:buChar char="◻"/>
            </a:pPr>
            <a:r>
              <a:rPr b="1" i="0" lang="en-US" sz="2000" u="none" cap="none" strike="noStrike">
                <a:solidFill>
                  <a:srgbClr val="FF0000"/>
                </a:solidFill>
                <a:latin typeface="Arial"/>
                <a:ea typeface="Arial"/>
                <a:cs typeface="Arial"/>
                <a:sym typeface="Arial"/>
              </a:rPr>
              <a:t>Create an environment very similar to what communities face</a:t>
            </a:r>
            <a:r>
              <a:rPr b="0" i="0" lang="en-US" sz="2000" u="none" cap="none" strike="noStrike">
                <a:solidFill>
                  <a:schemeClr val="dk1"/>
                </a:solidFill>
                <a:latin typeface="Arial"/>
                <a:ea typeface="Arial"/>
                <a:cs typeface="Arial"/>
                <a:sym typeface="Arial"/>
              </a:rPr>
              <a:t>—one that is filled with ambiguity, disequilibrium, tension, and conflict—but also love, compassion, appreciation, support and empathic alliances. </a:t>
            </a:r>
            <a:endParaRPr/>
          </a:p>
          <a:p>
            <a:pPr indent="-251002" lvl="0" marL="320040" marR="0" rtl="0" algn="l">
              <a:lnSpc>
                <a:spcPct val="80000"/>
              </a:lnSpc>
              <a:spcBef>
                <a:spcPts val="700"/>
              </a:spcBef>
              <a:spcAft>
                <a:spcPts val="0"/>
              </a:spcAft>
              <a:buClr>
                <a:schemeClr val="accent2"/>
              </a:buClr>
              <a:buSzPts val="1087"/>
              <a:buFont typeface="Noto Sans Symbols"/>
              <a:buNone/>
            </a:pPr>
            <a:r>
              <a:t/>
            </a:r>
            <a:endParaRPr b="0" i="0" sz="1812" u="none" cap="none" strike="noStrike">
              <a:solidFill>
                <a:schemeClr val="dk1"/>
              </a:solidFill>
              <a:latin typeface="Questrial"/>
              <a:ea typeface="Questrial"/>
              <a:cs typeface="Questrial"/>
              <a:sym typeface="Quest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2"/>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Community</a:t>
            </a:r>
            <a:endParaRPr b="0" i="0" sz="4200" u="none" cap="none" strike="noStrike">
              <a:solidFill>
                <a:schemeClr val="dk2"/>
              </a:solidFill>
              <a:latin typeface="Questrial"/>
              <a:ea typeface="Questrial"/>
              <a:cs typeface="Questrial"/>
              <a:sym typeface="Questrial"/>
            </a:endParaRPr>
          </a:p>
        </p:txBody>
      </p:sp>
      <p:sp>
        <p:nvSpPr>
          <p:cNvPr id="264" name="Google Shape;264;p32"/>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Sense of belonging is recognized as an important determinant of psychological and physical well-being.</a:t>
            </a:r>
            <a:endParaRPr/>
          </a:p>
          <a:p>
            <a:pPr indent="-320040" lvl="0" marL="320040" marR="0" rtl="0" algn="l">
              <a:spcBef>
                <a:spcPts val="70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Connection</a:t>
            </a:r>
            <a:endParaRPr/>
          </a:p>
          <a:p>
            <a:pPr indent="-320040" lvl="0" marL="320040" marR="0" rtl="0" algn="l">
              <a:spcBef>
                <a:spcPts val="70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Community Capital</a:t>
            </a:r>
            <a:endParaRPr/>
          </a:p>
        </p:txBody>
      </p:sp>
      <p:pic>
        <p:nvPicPr>
          <p:cNvPr descr="LS012786.png" id="265" name="Google Shape;265;p32"/>
          <p:cNvPicPr preferRelativeResize="0"/>
          <p:nvPr/>
        </p:nvPicPr>
        <p:blipFill rotWithShape="1">
          <a:blip r:embed="rId3">
            <a:alphaModFix/>
          </a:blip>
          <a:srcRect b="0" l="0" r="0" t="0"/>
          <a:stretch/>
        </p:blipFill>
        <p:spPr>
          <a:xfrm>
            <a:off x="5979879" y="2918049"/>
            <a:ext cx="3105780" cy="22627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3"/>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780" u="none" cap="none" strike="noStrike">
                <a:solidFill>
                  <a:schemeClr val="dk2"/>
                </a:solidFill>
                <a:latin typeface="Questrial"/>
                <a:ea typeface="Questrial"/>
                <a:cs typeface="Questrial"/>
                <a:sym typeface="Questrial"/>
              </a:rPr>
              <a:t>Critical Role of Community in Mental Health &amp; Well-Being</a:t>
            </a:r>
            <a:endParaRPr b="0" i="0" sz="3780" u="none" cap="none" strike="noStrike">
              <a:solidFill>
                <a:schemeClr val="dk2"/>
              </a:solidFill>
              <a:latin typeface="Questrial"/>
              <a:ea typeface="Questrial"/>
              <a:cs typeface="Questrial"/>
              <a:sym typeface="Questrial"/>
            </a:endParaRPr>
          </a:p>
        </p:txBody>
      </p:sp>
      <p:sp>
        <p:nvSpPr>
          <p:cNvPr id="272" name="Google Shape;272;p33"/>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Traditional counseling models train practitioners to work one-on-one with people with the idea that the individual is the locus of the problem. In CBB, we work instead within a whole social context, with a whole community, and support counselors in becoming sources of support for each other, individuals and communities.</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Community interventions play an important role in successful mental health treatment</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Social Isolation = mental illness</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People need to learn to work together in community in order to thrive and survive.</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In cross-cultural community, people learn relational and life skills that many have never learned and participate in a social ritual.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4"/>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CBB Learning Environment </a:t>
            </a:r>
            <a:endParaRPr/>
          </a:p>
        </p:txBody>
      </p:sp>
      <p:sp>
        <p:nvSpPr>
          <p:cNvPr id="279" name="Google Shape;279;p34"/>
          <p:cNvSpPr txBox="1"/>
          <p:nvPr>
            <p:ph idx="1" type="body"/>
          </p:nvPr>
        </p:nvSpPr>
        <p:spPr>
          <a:xfrm>
            <a:off x="609600" y="1428750"/>
            <a:ext cx="1660800" cy="3124200"/>
          </a:xfrm>
          <a:prstGeom prst="rect">
            <a:avLst/>
          </a:prstGeom>
          <a:solidFill>
            <a:schemeClr val="accent2"/>
          </a:solidFill>
          <a:ln cap="sq" cmpd="dbl" w="50800">
            <a:solidFill>
              <a:schemeClr val="accent2"/>
            </a:solidFill>
            <a:prstDash val="solid"/>
            <a:miter lim="800000"/>
            <a:headEnd len="sm" w="sm" type="none"/>
            <a:tailEnd len="sm" w="sm" type="none"/>
          </a:ln>
        </p:spPr>
        <p:txBody>
          <a:bodyPr anchorCtr="0" anchor="t" bIns="91425" lIns="137150" spcFirstLastPara="1" rIns="137150" wrap="square" tIns="182875">
            <a:noAutofit/>
          </a:bodyPr>
          <a:lstStyle/>
          <a:p>
            <a:pPr indent="0" lvl="0" marL="0" marR="0" rtl="0" algn="l">
              <a:spcBef>
                <a:spcPts val="0"/>
              </a:spcBef>
              <a:spcAft>
                <a:spcPts val="0"/>
              </a:spcAft>
              <a:buClr>
                <a:schemeClr val="accent2"/>
              </a:buClr>
              <a:buFont typeface="Noto Sans Symbols"/>
              <a:buNone/>
            </a:pPr>
            <a:r>
              <a:rPr b="0" i="0" lang="en-US" sz="1800" u="none" cap="none" strike="noStrike">
                <a:solidFill>
                  <a:schemeClr val="dk1"/>
                </a:solidFill>
                <a:latin typeface="Questrial"/>
                <a:ea typeface="Questrial"/>
                <a:cs typeface="Questrial"/>
                <a:sym typeface="Questrial"/>
              </a:rPr>
              <a:t>Emotional Intensity &amp; Management</a:t>
            </a:r>
            <a:endParaRPr b="0" i="0" sz="1800" u="none" cap="none" strike="noStrike">
              <a:solidFill>
                <a:schemeClr val="dk1"/>
              </a:solidFill>
              <a:latin typeface="Questrial"/>
              <a:ea typeface="Questrial"/>
              <a:cs typeface="Questrial"/>
              <a:sym typeface="Questrial"/>
            </a:endParaRPr>
          </a:p>
        </p:txBody>
      </p:sp>
      <p:sp>
        <p:nvSpPr>
          <p:cNvPr id="280" name="Google Shape;280;p34"/>
          <p:cNvSpPr txBox="1"/>
          <p:nvPr>
            <p:ph idx="2" type="body"/>
          </p:nvPr>
        </p:nvSpPr>
        <p:spPr>
          <a:xfrm>
            <a:off x="2362200" y="1428750"/>
            <a:ext cx="6400800" cy="33528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990"/>
              <a:buFont typeface="Noto Sans Symbols"/>
              <a:buChar char="◻"/>
            </a:pPr>
            <a:r>
              <a:rPr b="0" i="0" lang="en-US" sz="1650" u="none" cap="none" strike="noStrike">
                <a:solidFill>
                  <a:schemeClr val="dk1"/>
                </a:solidFill>
                <a:latin typeface="Arial"/>
                <a:ea typeface="Arial"/>
                <a:cs typeface="Arial"/>
                <a:sym typeface="Arial"/>
              </a:rPr>
              <a:t>CBB is a very intense program emotionally, physically, spiritually and academically. It is also time and labor intensive. </a:t>
            </a:r>
            <a:endParaRPr b="0" i="0" sz="1650" u="none" cap="none" strike="noStrike">
              <a:solidFill>
                <a:schemeClr val="dk1"/>
              </a:solidFill>
              <a:latin typeface="Arial"/>
              <a:ea typeface="Arial"/>
              <a:cs typeface="Arial"/>
              <a:sym typeface="Arial"/>
            </a:endParaRPr>
          </a:p>
          <a:p>
            <a:pPr indent="-320040" lvl="0" marL="320040" marR="0" rtl="0" algn="l">
              <a:spcBef>
                <a:spcPts val="700"/>
              </a:spcBef>
              <a:spcAft>
                <a:spcPts val="0"/>
              </a:spcAft>
              <a:buClr>
                <a:schemeClr val="accent2"/>
              </a:buClr>
              <a:buSzPts val="990"/>
              <a:buFont typeface="Noto Sans Symbols"/>
              <a:buChar char="◻"/>
            </a:pPr>
            <a:r>
              <a:rPr b="0" i="0" lang="en-US" sz="1650" u="none" cap="none" strike="noStrike">
                <a:solidFill>
                  <a:schemeClr val="dk1"/>
                </a:solidFill>
                <a:latin typeface="Arial"/>
                <a:ea typeface="Arial"/>
                <a:cs typeface="Arial"/>
                <a:sym typeface="Arial"/>
              </a:rPr>
              <a:t>The program is designed to foster intra-psychic development for each student. This growth is triggered by the emphasis placed on self-awareness, relationships and personal growth.</a:t>
            </a:r>
            <a:endParaRPr/>
          </a:p>
          <a:p>
            <a:pPr indent="-320040" lvl="0" marL="320040" marR="0" rtl="0" algn="l">
              <a:spcBef>
                <a:spcPts val="700"/>
              </a:spcBef>
              <a:spcAft>
                <a:spcPts val="0"/>
              </a:spcAft>
              <a:buClr>
                <a:schemeClr val="accent2"/>
              </a:buClr>
              <a:buSzPts val="990"/>
              <a:buFont typeface="Noto Sans Symbols"/>
              <a:buChar char="◻"/>
            </a:pPr>
            <a:r>
              <a:rPr b="0" i="0" lang="en-US" sz="1650" u="none" cap="none" strike="noStrike">
                <a:solidFill>
                  <a:schemeClr val="dk1"/>
                </a:solidFill>
                <a:latin typeface="Arial"/>
                <a:ea typeface="Arial"/>
                <a:cs typeface="Arial"/>
                <a:sym typeface="Arial"/>
              </a:rPr>
              <a:t>It is also the result of the mental and emotional impact of the extremely sensitive subject matter (i.e. racism, sexism, homophobia, class bias and various other oppressions) with which CBB deals. </a:t>
            </a:r>
            <a:endParaRPr b="0" i="0" sz="1650" u="none" cap="none" strike="noStrike">
              <a:solidFill>
                <a:schemeClr val="dk1"/>
              </a:solidFill>
              <a:latin typeface="Arial"/>
              <a:ea typeface="Arial"/>
              <a:cs typeface="Arial"/>
              <a:sym typeface="Arial"/>
            </a:endParaRPr>
          </a:p>
          <a:p>
            <a:pPr indent="-320040" lvl="0" marL="320040" marR="0" rtl="0" algn="l">
              <a:spcBef>
                <a:spcPts val="700"/>
              </a:spcBef>
              <a:spcAft>
                <a:spcPts val="0"/>
              </a:spcAft>
              <a:buClr>
                <a:schemeClr val="accent2"/>
              </a:buClr>
              <a:buSzPts val="990"/>
              <a:buFont typeface="Noto Sans Symbols"/>
              <a:buChar char="◻"/>
            </a:pPr>
            <a:r>
              <a:rPr b="0" i="0" lang="en-US" sz="1650" u="none" cap="none" strike="noStrike">
                <a:solidFill>
                  <a:schemeClr val="dk1"/>
                </a:solidFill>
                <a:latin typeface="Arial"/>
                <a:ea typeface="Arial"/>
                <a:cs typeface="Arial"/>
                <a:sym typeface="Arial"/>
              </a:rPr>
              <a:t>Students often find themselves questioning their fundamental values and perspectives, which is a very uncomfortable, challenging process.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5"/>
          <p:cNvSpPr txBox="1"/>
          <p:nvPr>
            <p:ph idx="1" type="body"/>
          </p:nvPr>
        </p:nvSpPr>
        <p:spPr>
          <a:xfrm>
            <a:off x="1600200" y="4114800"/>
            <a:ext cx="7315200" cy="5143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2"/>
              </a:buClr>
              <a:buFont typeface="Noto Sans Symbols"/>
              <a:buNone/>
            </a:pPr>
            <a:r>
              <a:rPr b="0" i="0" lang="en-US" sz="1317" u="none" cap="none" strike="noStrike">
                <a:solidFill>
                  <a:schemeClr val="lt1"/>
                </a:solidFill>
                <a:latin typeface="Questrial"/>
                <a:ea typeface="Questrial"/>
                <a:cs typeface="Questrial"/>
                <a:sym typeface="Questrial"/>
              </a:rPr>
              <a:t>Monday Practica, Fall 2015 CCCE Clinic Orientation - Dede Alpert Center for Community Engagement - City Heights</a:t>
            </a:r>
            <a:endParaRPr/>
          </a:p>
          <a:p>
            <a:pPr indent="0" lvl="0" marL="0" marR="0" rtl="0" algn="l">
              <a:lnSpc>
                <a:spcPct val="80000"/>
              </a:lnSpc>
              <a:spcBef>
                <a:spcPts val="700"/>
              </a:spcBef>
              <a:spcAft>
                <a:spcPts val="0"/>
              </a:spcAft>
              <a:buClr>
                <a:schemeClr val="accent2"/>
              </a:buClr>
              <a:buFont typeface="Noto Sans Symbols"/>
              <a:buNone/>
            </a:pPr>
            <a:r>
              <a:rPr b="0" i="0" lang="en-US" sz="1317" u="none" cap="none" strike="noStrike">
                <a:solidFill>
                  <a:schemeClr val="lt1"/>
                </a:solidFill>
                <a:latin typeface="Questrial"/>
                <a:ea typeface="Questrial"/>
                <a:cs typeface="Questrial"/>
                <a:sym typeface="Questrial"/>
              </a:rPr>
              <a:t>CBB1 (2013-16) &amp; CBB2 (2014-16)</a:t>
            </a:r>
            <a:endParaRPr b="0" i="0" sz="1317" u="none" cap="none" strike="noStrike">
              <a:solidFill>
                <a:schemeClr val="lt1"/>
              </a:solidFill>
              <a:latin typeface="Questrial"/>
              <a:ea typeface="Questrial"/>
              <a:cs typeface="Questrial"/>
              <a:sym typeface="Questrial"/>
            </a:endParaRPr>
          </a:p>
        </p:txBody>
      </p:sp>
      <p:sp>
        <p:nvSpPr>
          <p:cNvPr id="287" name="Google Shape;287;p35"/>
          <p:cNvSpPr txBox="1"/>
          <p:nvPr>
            <p:ph type="title"/>
          </p:nvPr>
        </p:nvSpPr>
        <p:spPr>
          <a:xfrm>
            <a:off x="1600200" y="3543300"/>
            <a:ext cx="73152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Font typeface="Questrial"/>
              <a:buNone/>
            </a:pPr>
            <a:r>
              <a:rPr b="0" i="0" lang="en-US" sz="2520" u="none" cap="none" strike="noStrike">
                <a:solidFill>
                  <a:srgbClr val="FFFFFF"/>
                </a:solidFill>
                <a:latin typeface="Questrial"/>
                <a:ea typeface="Questrial"/>
                <a:cs typeface="Questrial"/>
                <a:sym typeface="Questrial"/>
              </a:rPr>
              <a:t>CBB STRENGTHS AND CHALLENGES</a:t>
            </a:r>
            <a:endParaRPr b="0" i="0" sz="2520" u="none" cap="none" strike="noStrike">
              <a:solidFill>
                <a:srgbClr val="FFFFFF"/>
              </a:solidFill>
              <a:latin typeface="Questrial"/>
              <a:ea typeface="Questrial"/>
              <a:cs typeface="Questrial"/>
              <a:sym typeface="Questrial"/>
            </a:endParaRPr>
          </a:p>
        </p:txBody>
      </p:sp>
      <p:pic>
        <p:nvPicPr>
          <p:cNvPr descr="CCCE Orientation.0815.jpg" id="288" name="Google Shape;288;p35"/>
          <p:cNvPicPr preferRelativeResize="0"/>
          <p:nvPr>
            <p:ph idx="2" type="pic"/>
          </p:nvPr>
        </p:nvPicPr>
        <p:blipFill rotWithShape="1">
          <a:blip r:embed="rId3">
            <a:alphaModFix/>
          </a:blip>
          <a:srcRect b="19827" l="0" r="0" t="19828"/>
          <a:stretch/>
        </p:blipFill>
        <p:spPr>
          <a:xfrm>
            <a:off x="1557668" y="0"/>
            <a:ext cx="7586332" cy="3419856"/>
          </a:xfrm>
          <a:prstGeom prst="rect">
            <a:avLst/>
          </a:prstGeom>
          <a:solidFill>
            <a:srgbClr val="A2B2B6"/>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8"/>
          <p:cNvSpPr txBox="1"/>
          <p:nvPr>
            <p:ph type="title"/>
          </p:nvPr>
        </p:nvSpPr>
        <p:spPr>
          <a:xfrm>
            <a:off x="1143000" y="118110"/>
            <a:ext cx="7620000" cy="10059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lang="en-US"/>
              <a:t>Graduate Assistant</a:t>
            </a:r>
            <a:endParaRPr b="0" i="0" sz="4200" u="none" cap="none" strike="noStrike">
              <a:solidFill>
                <a:schemeClr val="dk2"/>
              </a:solidFill>
              <a:latin typeface="Questrial"/>
              <a:ea typeface="Questrial"/>
              <a:cs typeface="Questrial"/>
              <a:sym typeface="Questrial"/>
            </a:endParaRPr>
          </a:p>
        </p:txBody>
      </p:sp>
      <p:sp>
        <p:nvSpPr>
          <p:cNvPr id="157" name="Google Shape;157;p18"/>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0" lvl="0" marL="320040" marR="0" rtl="0" algn="l">
              <a:spcBef>
                <a:spcPts val="700"/>
              </a:spcBef>
              <a:spcAft>
                <a:spcPts val="0"/>
              </a:spcAft>
              <a:buNone/>
            </a:pPr>
            <a:r>
              <a:rPr lang="en-US">
                <a:latin typeface="Arial"/>
                <a:ea typeface="Arial"/>
                <a:cs typeface="Arial"/>
                <a:sym typeface="Arial"/>
              </a:rPr>
              <a:t>Terry Sivers, MS, Doctoral Student--SDSU/Claremont Joint Doctoral Program in Education</a:t>
            </a:r>
            <a:endParaRPr>
              <a:latin typeface="Arial"/>
              <a:ea typeface="Arial"/>
              <a:cs typeface="Arial"/>
              <a:sym typeface="Arial"/>
            </a:endParaRPr>
          </a:p>
          <a:p>
            <a:pPr indent="0" lvl="0" marL="320040" marR="0" rtl="0" algn="l">
              <a:spcBef>
                <a:spcPts val="700"/>
              </a:spcBef>
              <a:spcAft>
                <a:spcPts val="0"/>
              </a:spcAft>
              <a:buNone/>
            </a:pPr>
            <a:r>
              <a:rPr lang="en-US" u="sng">
                <a:solidFill>
                  <a:schemeClr val="hlink"/>
                </a:solidFill>
                <a:latin typeface="Arial"/>
                <a:ea typeface="Arial"/>
                <a:cs typeface="Arial"/>
                <a:sym typeface="Arial"/>
                <a:hlinkClick r:id="rId3"/>
              </a:rPr>
              <a:t>cbbgradasst@sdsu.edu</a:t>
            </a:r>
            <a:endParaRPr>
              <a:latin typeface="Arial"/>
              <a:ea typeface="Arial"/>
              <a:cs typeface="Arial"/>
              <a:sym typeface="Arial"/>
            </a:endParaRPr>
          </a:p>
          <a:p>
            <a:pPr indent="0" lvl="0" marL="320040" marR="0" rtl="0" algn="l">
              <a:spcBef>
                <a:spcPts val="700"/>
              </a:spcBef>
              <a:spcAft>
                <a:spcPts val="0"/>
              </a:spcAft>
              <a:buNone/>
            </a:pPr>
            <a:r>
              <a:t/>
            </a:r>
            <a:endParaRPr>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6"/>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780" u="none" cap="none" strike="noStrike">
                <a:solidFill>
                  <a:schemeClr val="dk2"/>
                </a:solidFill>
                <a:latin typeface="Questrial"/>
                <a:ea typeface="Questrial"/>
                <a:cs typeface="Questrial"/>
                <a:sym typeface="Questrial"/>
              </a:rPr>
              <a:t>2014-16 CBB Program Transformation</a:t>
            </a:r>
            <a:endParaRPr b="0" i="0" sz="3780" u="none" cap="none" strike="noStrike">
              <a:solidFill>
                <a:schemeClr val="dk2"/>
              </a:solidFill>
              <a:latin typeface="Questrial"/>
              <a:ea typeface="Questrial"/>
              <a:cs typeface="Questrial"/>
              <a:sym typeface="Questrial"/>
            </a:endParaRPr>
          </a:p>
        </p:txBody>
      </p:sp>
      <p:sp>
        <p:nvSpPr>
          <p:cNvPr id="295" name="Google Shape;295;p36"/>
          <p:cNvSpPr txBox="1"/>
          <p:nvPr>
            <p:ph idx="4294967295" type="body"/>
          </p:nvPr>
        </p:nvSpPr>
        <p:spPr>
          <a:xfrm>
            <a:off x="457200" y="1352550"/>
            <a:ext cx="5181600" cy="3200400"/>
          </a:xfrm>
          <a:prstGeom prst="rect">
            <a:avLst/>
          </a:prstGeom>
          <a:noFill/>
          <a:ln>
            <a:noFill/>
          </a:ln>
        </p:spPr>
        <p:txBody>
          <a:bodyPr anchorCtr="0" anchor="ctr" bIns="45700" lIns="91425" spcFirstLastPara="1" rIns="91425" wrap="square" tIns="45700">
            <a:noAutofit/>
          </a:bodyPr>
          <a:lstStyle/>
          <a:p>
            <a:pPr indent="-274320" lvl="1" marL="274320" marR="0" rtl="0" algn="l">
              <a:spcBef>
                <a:spcPts val="0"/>
              </a:spcBef>
              <a:spcAft>
                <a:spcPts val="0"/>
              </a:spcAft>
              <a:buClr>
                <a:schemeClr val="accent1"/>
              </a:buClr>
              <a:buSzPts val="1820"/>
              <a:buFont typeface="Noto Sans Symbols"/>
              <a:buChar char="⬜"/>
            </a:pPr>
            <a:r>
              <a:rPr b="0" i="0" lang="en-US" sz="2600" u="none" cap="none" strike="noStrike">
                <a:solidFill>
                  <a:schemeClr val="dk1"/>
                </a:solidFill>
                <a:latin typeface="Arial"/>
                <a:ea typeface="Arial"/>
                <a:cs typeface="Arial"/>
                <a:sym typeface="Arial"/>
              </a:rPr>
              <a:t>From 30-unit MA in Education with a concentration in Counseling</a:t>
            </a:r>
            <a:endParaRPr b="0" i="0" sz="2600" u="none" cap="none" strike="noStrike">
              <a:solidFill>
                <a:schemeClr val="dk1"/>
              </a:solidFill>
              <a:latin typeface="Arial"/>
              <a:ea typeface="Arial"/>
              <a:cs typeface="Arial"/>
              <a:sym typeface="Arial"/>
            </a:endParaRPr>
          </a:p>
          <a:p>
            <a:pPr indent="-274320" lvl="1" marL="274320" marR="0" rtl="0" algn="l">
              <a:spcBef>
                <a:spcPts val="550"/>
              </a:spcBef>
              <a:spcAft>
                <a:spcPts val="0"/>
              </a:spcAft>
              <a:buClr>
                <a:schemeClr val="accent1"/>
              </a:buClr>
              <a:buSzPts val="1820"/>
              <a:buFont typeface="Noto Sans Symbols"/>
              <a:buChar char="⬜"/>
            </a:pPr>
            <a:r>
              <a:rPr b="0" i="0" lang="en-US" sz="2600" u="none" cap="none" strike="noStrike">
                <a:solidFill>
                  <a:schemeClr val="dk1"/>
                </a:solidFill>
                <a:latin typeface="Arial"/>
                <a:ea typeface="Arial"/>
                <a:cs typeface="Arial"/>
                <a:sym typeface="Arial"/>
              </a:rPr>
              <a:t>To 60</a:t>
            </a:r>
            <a:r>
              <a:rPr b="0" baseline="30000" i="0" lang="en-US" sz="2600" u="none" cap="none" strike="noStrike">
                <a:solidFill>
                  <a:schemeClr val="dk1"/>
                </a:solidFill>
                <a:latin typeface="Arial"/>
                <a:ea typeface="Arial"/>
                <a:cs typeface="Arial"/>
                <a:sym typeface="Arial"/>
              </a:rPr>
              <a:t>+</a:t>
            </a:r>
            <a:r>
              <a:rPr b="0" i="0" lang="en-US" sz="2600" u="none" cap="none" strike="noStrike">
                <a:solidFill>
                  <a:schemeClr val="dk1"/>
                </a:solidFill>
                <a:latin typeface="Arial"/>
                <a:ea typeface="Arial"/>
                <a:cs typeface="Arial"/>
                <a:sym typeface="Arial"/>
              </a:rPr>
              <a:t> unit MS in Counseling with a concentration in Multicultural Community Counseling.</a:t>
            </a:r>
            <a:endParaRPr/>
          </a:p>
        </p:txBody>
      </p:sp>
      <p:pic>
        <p:nvPicPr>
          <p:cNvPr id="296" name="Google Shape;296;p36"/>
          <p:cNvPicPr preferRelativeResize="0"/>
          <p:nvPr>
            <p:ph idx="4294967295" type="body"/>
          </p:nvPr>
        </p:nvPicPr>
        <p:blipFill rotWithShape="1">
          <a:blip r:embed="rId3">
            <a:alphaModFix/>
          </a:blip>
          <a:srcRect b="0" l="0" r="0" t="0"/>
          <a:stretch/>
        </p:blipFill>
        <p:spPr>
          <a:xfrm flipH="1">
            <a:off x="5181600" y="1436688"/>
            <a:ext cx="3886200" cy="32686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7"/>
          <p:cNvSpPr txBox="1"/>
          <p:nvPr>
            <p:ph type="title"/>
          </p:nvPr>
        </p:nvSpPr>
        <p:spPr>
          <a:xfrm>
            <a:off x="1371600" y="118110"/>
            <a:ext cx="73914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780" u="none" cap="none" strike="noStrike">
                <a:solidFill>
                  <a:schemeClr val="dk2"/>
                </a:solidFill>
                <a:latin typeface="Questrial"/>
                <a:ea typeface="Questrial"/>
                <a:cs typeface="Questrial"/>
                <a:sym typeface="Questrial"/>
              </a:rPr>
              <a:t>Why CBB-LPCC?—Increase Diverse Counselors</a:t>
            </a:r>
            <a:endParaRPr/>
          </a:p>
        </p:txBody>
      </p:sp>
      <p:sp>
        <p:nvSpPr>
          <p:cNvPr id="303" name="Google Shape;303;p37"/>
          <p:cNvSpPr txBox="1"/>
          <p:nvPr>
            <p:ph idx="4294967295" type="body"/>
          </p:nvPr>
        </p:nvSpPr>
        <p:spPr>
          <a:xfrm>
            <a:off x="533400" y="1352550"/>
            <a:ext cx="3886200" cy="3268663"/>
          </a:xfrm>
          <a:prstGeom prst="rect">
            <a:avLst/>
          </a:prstGeom>
          <a:noFill/>
          <a:ln>
            <a:noFill/>
          </a:ln>
        </p:spPr>
        <p:txBody>
          <a:bodyPr anchorCtr="0" anchor="t" bIns="45700" lIns="91425" spcFirstLastPara="1" rIns="91425" wrap="square" tIns="45700">
            <a:noAutofit/>
          </a:bodyPr>
          <a:lstStyle/>
          <a:p>
            <a:pPr indent="-320040" lvl="0" marL="320040" marR="0" rtl="0" algn="l">
              <a:lnSpc>
                <a:spcPct val="90000"/>
              </a:lnSpc>
              <a:spcBef>
                <a:spcPts val="0"/>
              </a:spcBef>
              <a:spcAft>
                <a:spcPts val="0"/>
              </a:spcAft>
              <a:buClr>
                <a:schemeClr val="accent2"/>
              </a:buClr>
              <a:buSzPts val="1609"/>
              <a:buFont typeface="Noto Sans Symbols"/>
              <a:buChar char="◻"/>
            </a:pPr>
            <a:r>
              <a:rPr b="0" i="0" lang="en-US" sz="2682" u="none" cap="none" strike="noStrike">
                <a:solidFill>
                  <a:schemeClr val="dk1"/>
                </a:solidFill>
                <a:latin typeface="Arial"/>
                <a:ea typeface="Arial"/>
                <a:cs typeface="Arial"/>
                <a:sym typeface="Arial"/>
              </a:rPr>
              <a:t>Inequality continues to grow in US society and is increasing societal ills, including mental health issues.</a:t>
            </a:r>
            <a:endParaRPr/>
          </a:p>
          <a:p>
            <a:pPr indent="-320040" lvl="0" marL="320040" marR="0" rtl="0" algn="l">
              <a:lnSpc>
                <a:spcPct val="90000"/>
              </a:lnSpc>
              <a:spcBef>
                <a:spcPts val="700"/>
              </a:spcBef>
              <a:spcAft>
                <a:spcPts val="0"/>
              </a:spcAft>
              <a:buClr>
                <a:schemeClr val="accent2"/>
              </a:buClr>
              <a:buSzPts val="1609"/>
              <a:buFont typeface="Noto Sans Symbols"/>
              <a:buChar char="◻"/>
            </a:pPr>
            <a:r>
              <a:rPr b="0" i="0" lang="en-US" sz="2682" u="none" cap="none" strike="noStrike">
                <a:solidFill>
                  <a:schemeClr val="dk1"/>
                </a:solidFill>
                <a:latin typeface="Arial"/>
                <a:ea typeface="Arial"/>
                <a:cs typeface="Arial"/>
                <a:sym typeface="Arial"/>
              </a:rPr>
              <a:t>SoCAL is one of the most diverse areas in the U.S.</a:t>
            </a:r>
            <a:endParaRPr/>
          </a:p>
        </p:txBody>
      </p:sp>
      <p:sp>
        <p:nvSpPr>
          <p:cNvPr id="304" name="Google Shape;304;p37"/>
          <p:cNvSpPr txBox="1"/>
          <p:nvPr>
            <p:ph idx="4294967295" type="body"/>
          </p:nvPr>
        </p:nvSpPr>
        <p:spPr>
          <a:xfrm>
            <a:off x="5257800" y="1352550"/>
            <a:ext cx="3886200" cy="3268663"/>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Over 2 million Californians are affected by mental &amp; emotional illness annually.</a:t>
            </a:r>
            <a:endParaRPr/>
          </a:p>
          <a:p>
            <a:pPr indent="-320040" lvl="0" marL="320040" marR="0" rtl="0" algn="l">
              <a:lnSpc>
                <a:spcPct val="8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Untreated mental illness is leading cause of disability and suicide &amp; imposes high costs on communities.</a:t>
            </a:r>
            <a:endParaRPr b="0" i="0" sz="2465"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8"/>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200" u="none" cap="none" strike="noStrike">
                <a:solidFill>
                  <a:schemeClr val="dk2"/>
                </a:solidFill>
                <a:latin typeface="Questrial"/>
                <a:ea typeface="Questrial"/>
                <a:cs typeface="Questrial"/>
                <a:sym typeface="Questrial"/>
              </a:rPr>
              <a:t>Why CBB-LPCC?—Increase Diverse Counselors</a:t>
            </a:r>
            <a:endParaRPr/>
          </a:p>
        </p:txBody>
      </p:sp>
      <p:sp>
        <p:nvSpPr>
          <p:cNvPr id="310" name="Google Shape;310;p38"/>
          <p:cNvSpPr txBox="1"/>
          <p:nvPr>
            <p:ph idx="1" type="body"/>
          </p:nvPr>
        </p:nvSpPr>
        <p:spPr>
          <a:xfrm>
            <a:off x="609600" y="1352551"/>
            <a:ext cx="3886200" cy="3268624"/>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High vacancy rate for culturally competent community-based counselors.</a:t>
            </a:r>
            <a:endParaRPr/>
          </a:p>
        </p:txBody>
      </p:sp>
      <p:sp>
        <p:nvSpPr>
          <p:cNvPr id="311" name="Google Shape;311;p38"/>
          <p:cNvSpPr txBox="1"/>
          <p:nvPr>
            <p:ph idx="2" type="body"/>
          </p:nvPr>
        </p:nvSpPr>
        <p:spPr>
          <a:xfrm>
            <a:off x="4844901" y="1352549"/>
            <a:ext cx="3886200" cy="3268625"/>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609"/>
              <a:buFont typeface="Noto Sans Symbols"/>
              <a:buChar char="◻"/>
            </a:pPr>
            <a:r>
              <a:rPr b="0" i="0" lang="en-US" sz="2682" u="none" cap="none" strike="noStrike">
                <a:solidFill>
                  <a:schemeClr val="dk1"/>
                </a:solidFill>
                <a:latin typeface="Arial"/>
                <a:ea typeface="Arial"/>
                <a:cs typeface="Arial"/>
                <a:sym typeface="Arial"/>
              </a:rPr>
              <a:t>Under 30% of counselors are ethnically or culturally diverse or come from the marginalized communities they serve.</a:t>
            </a:r>
            <a:endParaRPr b="0" i="0" sz="2682"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CCCE Reception Photo.jpg" id="317" name="Google Shape;317;p39"/>
          <p:cNvPicPr preferRelativeResize="0"/>
          <p:nvPr>
            <p:ph idx="2" type="pic"/>
          </p:nvPr>
        </p:nvPicPr>
        <p:blipFill rotWithShape="1">
          <a:blip r:embed="rId3">
            <a:alphaModFix/>
          </a:blip>
          <a:srcRect b="19828" l="0" r="0" t="19828"/>
          <a:stretch/>
        </p:blipFill>
        <p:spPr>
          <a:xfrm>
            <a:off x="1877575" y="0"/>
            <a:ext cx="7266600" cy="3420000"/>
          </a:xfrm>
          <a:prstGeom prst="rect">
            <a:avLst/>
          </a:prstGeom>
          <a:solidFill>
            <a:srgbClr val="A2B2B6"/>
          </a:solidFill>
          <a:ln>
            <a:noFill/>
          </a:ln>
        </p:spPr>
      </p:pic>
      <p:pic>
        <p:nvPicPr>
          <p:cNvPr id="318" name="Google Shape;318;p39">
            <a:hlinkClick r:id="rId4"/>
          </p:cNvPr>
          <p:cNvPicPr preferRelativeResize="0"/>
          <p:nvPr/>
        </p:nvPicPr>
        <p:blipFill>
          <a:blip r:embed="rId5">
            <a:alphaModFix/>
          </a:blip>
          <a:stretch>
            <a:fillRect/>
          </a:stretch>
        </p:blipFill>
        <p:spPr>
          <a:xfrm>
            <a:off x="0" y="2933212"/>
            <a:ext cx="9144000" cy="1563077"/>
          </a:xfrm>
          <a:prstGeom prst="rect">
            <a:avLst/>
          </a:prstGeom>
          <a:noFill/>
          <a:ln>
            <a:noFill/>
          </a:ln>
        </p:spPr>
      </p:pic>
      <p:sp>
        <p:nvSpPr>
          <p:cNvPr id="319" name="Google Shape;319;p39"/>
          <p:cNvSpPr txBox="1"/>
          <p:nvPr>
            <p:ph idx="4294967295" type="body"/>
          </p:nvPr>
        </p:nvSpPr>
        <p:spPr>
          <a:xfrm>
            <a:off x="2365525" y="4586200"/>
            <a:ext cx="6778500" cy="4572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2"/>
              </a:buClr>
              <a:buFont typeface="Noto Sans Symbols"/>
              <a:buNone/>
            </a:pPr>
            <a:r>
              <a:rPr b="0" i="0" lang="en-US" sz="1400" u="none" cap="none" strike="noStrike">
                <a:solidFill>
                  <a:schemeClr val="lt1"/>
                </a:solidFill>
                <a:latin typeface="Questrial"/>
                <a:ea typeface="Questrial"/>
                <a:cs typeface="Questrial"/>
                <a:sym typeface="Questrial"/>
              </a:rPr>
              <a:t>Center for Community Counseling &amp; Engagement--Reception</a:t>
            </a:r>
            <a:endParaRPr sz="1400"/>
          </a:p>
          <a:p>
            <a:pPr indent="0" lvl="0" marL="0" marR="0" rtl="0" algn="l">
              <a:lnSpc>
                <a:spcPct val="80000"/>
              </a:lnSpc>
              <a:spcBef>
                <a:spcPts val="700"/>
              </a:spcBef>
              <a:spcAft>
                <a:spcPts val="0"/>
              </a:spcAft>
              <a:buClr>
                <a:schemeClr val="accent2"/>
              </a:buClr>
              <a:buFont typeface="Noto Sans Symbols"/>
              <a:buNone/>
            </a:pPr>
            <a:r>
              <a:rPr b="0" i="0" lang="en-US" sz="1400" u="none" cap="none" strike="noStrike">
                <a:solidFill>
                  <a:schemeClr val="lt1"/>
                </a:solidFill>
                <a:latin typeface="Questrial"/>
                <a:ea typeface="Questrial"/>
                <a:cs typeface="Questrial"/>
                <a:sym typeface="Questrial"/>
              </a:rPr>
              <a:t>CBB Fall 2015</a:t>
            </a:r>
            <a:endParaRPr b="0" i="0" sz="1400" u="none" cap="none" strike="noStrike">
              <a:solidFill>
                <a:schemeClr val="lt1"/>
              </a:solidFill>
              <a:latin typeface="Questrial"/>
              <a:ea typeface="Questrial"/>
              <a:cs typeface="Questrial"/>
              <a:sym typeface="Quest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0"/>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240" u="none" cap="none" strike="noStrike">
                <a:solidFill>
                  <a:schemeClr val="dk2"/>
                </a:solidFill>
                <a:latin typeface="Questrial"/>
                <a:ea typeface="Questrial"/>
                <a:cs typeface="Questrial"/>
                <a:sym typeface="Questrial"/>
              </a:rPr>
              <a:t>LPCC, LPC or LMHC—National Perspective</a:t>
            </a:r>
            <a:r>
              <a:rPr lang="en-US" sz="3240"/>
              <a:t> </a:t>
            </a:r>
            <a:r>
              <a:rPr b="0" i="0" lang="en-US" sz="1979" u="sng" cap="none" strike="noStrike">
                <a:solidFill>
                  <a:schemeClr val="hlink"/>
                </a:solidFill>
                <a:latin typeface="Questrial"/>
                <a:ea typeface="Questrial"/>
                <a:cs typeface="Questrial"/>
                <a:sym typeface="Questrial"/>
                <a:hlinkClick r:id="rId3"/>
              </a:rPr>
              <a:t>www.calpcc.org</a:t>
            </a:r>
            <a:endParaRPr b="0" i="0" sz="1979" u="none" cap="none" strike="noStrike">
              <a:solidFill>
                <a:schemeClr val="dk2"/>
              </a:solidFill>
              <a:latin typeface="Questrial"/>
              <a:ea typeface="Questrial"/>
              <a:cs typeface="Questrial"/>
              <a:sym typeface="Questrial"/>
            </a:endParaRPr>
          </a:p>
        </p:txBody>
      </p:sp>
      <p:sp>
        <p:nvSpPr>
          <p:cNvPr id="325" name="Google Shape;325;p40"/>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080"/>
              <a:buFont typeface="Noto Sans Symbols"/>
              <a:buChar char="◻"/>
            </a:pPr>
            <a:r>
              <a:rPr b="0" i="0" lang="en-US" sz="1800" u="none" cap="none" strike="noStrike">
                <a:solidFill>
                  <a:schemeClr val="dk1"/>
                </a:solidFill>
                <a:latin typeface="Arial"/>
                <a:ea typeface="Arial"/>
                <a:cs typeface="Arial"/>
                <a:sym typeface="Arial"/>
              </a:rPr>
              <a:t>Known by different titles: Licensed Professional Clinical Counselors, Licensed Professional Counselors or Licensed Mental Health Counselors</a:t>
            </a:r>
            <a:endParaRPr/>
          </a:p>
          <a:p>
            <a:pPr indent="-320040" lvl="0" marL="320040" marR="0" rtl="0" algn="l">
              <a:spcBef>
                <a:spcPts val="700"/>
              </a:spcBef>
              <a:spcAft>
                <a:spcPts val="0"/>
              </a:spcAft>
              <a:buClr>
                <a:schemeClr val="accent2"/>
              </a:buClr>
              <a:buSzPts val="1080"/>
              <a:buFont typeface="Noto Sans Symbols"/>
              <a:buChar char="◻"/>
            </a:pPr>
            <a:r>
              <a:rPr b="0" i="0" lang="en-US" sz="1800" u="none" cap="none" strike="noStrike">
                <a:solidFill>
                  <a:schemeClr val="dk1"/>
                </a:solidFill>
                <a:latin typeface="Arial"/>
                <a:ea typeface="Arial"/>
                <a:cs typeface="Arial"/>
                <a:sym typeface="Arial"/>
              </a:rPr>
              <a:t>Masters degree mental health service providers, trained to work with individuals, families and groups in treating mental, behavioral and emotional problems.</a:t>
            </a:r>
            <a:endParaRPr/>
          </a:p>
          <a:p>
            <a:pPr indent="-320040" lvl="0" marL="320040" marR="0" rtl="0" algn="l">
              <a:spcBef>
                <a:spcPts val="700"/>
              </a:spcBef>
              <a:spcAft>
                <a:spcPts val="0"/>
              </a:spcAft>
              <a:buClr>
                <a:schemeClr val="accent2"/>
              </a:buClr>
              <a:buSzPts val="1080"/>
              <a:buFont typeface="Noto Sans Symbols"/>
              <a:buChar char="◻"/>
            </a:pPr>
            <a:r>
              <a:rPr b="0" i="0" lang="en-US" sz="1800" u="none" cap="none" strike="noStrike">
                <a:solidFill>
                  <a:schemeClr val="dk1"/>
                </a:solidFill>
                <a:latin typeface="Arial"/>
                <a:ea typeface="Arial"/>
                <a:cs typeface="Arial"/>
                <a:sym typeface="Arial"/>
              </a:rPr>
              <a:t>LPCCs make up a large percentage of the workforce employed in community mental health centers, agencies and organization, and are employed and covered by managed care organizations and health plans.</a:t>
            </a:r>
            <a:endParaRPr/>
          </a:p>
          <a:p>
            <a:pPr indent="-320040" lvl="0" marL="320040" marR="0" rtl="0" algn="l">
              <a:spcBef>
                <a:spcPts val="700"/>
              </a:spcBef>
              <a:spcAft>
                <a:spcPts val="0"/>
              </a:spcAft>
              <a:buClr>
                <a:schemeClr val="accent2"/>
              </a:buClr>
              <a:buSzPts val="1080"/>
              <a:buFont typeface="Noto Sans Symbols"/>
              <a:buChar char="◻"/>
            </a:pPr>
            <a:r>
              <a:rPr b="0" i="0" lang="en-US" sz="1800" u="none" cap="none" strike="noStrike">
                <a:solidFill>
                  <a:schemeClr val="dk1"/>
                </a:solidFill>
                <a:latin typeface="Arial"/>
                <a:ea typeface="Arial"/>
                <a:cs typeface="Arial"/>
                <a:sym typeface="Arial"/>
              </a:rPr>
              <a:t>Also work with active duty military personnel and their families, as well as veterans.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1"/>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2800" u="none" cap="none" strike="noStrike">
                <a:solidFill>
                  <a:schemeClr val="dk2"/>
                </a:solidFill>
                <a:latin typeface="Questrial"/>
                <a:ea typeface="Questrial"/>
                <a:cs typeface="Questrial"/>
                <a:sym typeface="Questrial"/>
              </a:rPr>
              <a:t>California 50</a:t>
            </a:r>
            <a:r>
              <a:rPr b="0" baseline="30000" i="0" lang="en-US" sz="2800" u="none" cap="none" strike="noStrike">
                <a:solidFill>
                  <a:schemeClr val="dk2"/>
                </a:solidFill>
                <a:latin typeface="Questrial"/>
                <a:ea typeface="Questrial"/>
                <a:cs typeface="Questrial"/>
                <a:sym typeface="Questrial"/>
              </a:rPr>
              <a:t>th</a:t>
            </a:r>
            <a:r>
              <a:rPr b="0" i="0" lang="en-US" sz="2800" u="none" cap="none" strike="noStrike">
                <a:solidFill>
                  <a:schemeClr val="dk2"/>
                </a:solidFill>
                <a:latin typeface="Questrial"/>
                <a:ea typeface="Questrial"/>
                <a:cs typeface="Questrial"/>
                <a:sym typeface="Questrial"/>
              </a:rPr>
              <a:t> State to License 4 Mental Health Professions—2013 ACA Statistics</a:t>
            </a:r>
            <a:br>
              <a:rPr b="0" i="0" lang="en-US" sz="3600" u="none" cap="none" strike="noStrike">
                <a:solidFill>
                  <a:schemeClr val="dk2"/>
                </a:solidFill>
                <a:latin typeface="Questrial"/>
                <a:ea typeface="Questrial"/>
                <a:cs typeface="Questrial"/>
                <a:sym typeface="Questrial"/>
              </a:rPr>
            </a:br>
            <a:r>
              <a:rPr b="0" i="0" lang="en-US" sz="1400" u="sng" cap="none" strike="noStrike">
                <a:solidFill>
                  <a:schemeClr val="hlink"/>
                </a:solidFill>
                <a:latin typeface="Questrial"/>
                <a:ea typeface="Questrial"/>
                <a:cs typeface="Questrial"/>
                <a:sym typeface="Questrial"/>
                <a:hlinkClick r:id="rId4"/>
              </a:rPr>
              <a:t>www.calpcc.org</a:t>
            </a:r>
            <a:endParaRPr b="0" i="0" sz="1400" u="none" cap="none" strike="noStrike">
              <a:solidFill>
                <a:schemeClr val="dk2"/>
              </a:solidFill>
              <a:latin typeface="Questrial"/>
              <a:ea typeface="Questrial"/>
              <a:cs typeface="Questrial"/>
              <a:sym typeface="Questrial"/>
            </a:endParaRPr>
          </a:p>
        </p:txBody>
      </p:sp>
      <p:sp>
        <p:nvSpPr>
          <p:cNvPr id="332" name="Google Shape;332;p41"/>
          <p:cNvSpPr txBox="1"/>
          <p:nvPr>
            <p:ph idx="1" type="body"/>
          </p:nvPr>
        </p:nvSpPr>
        <p:spPr>
          <a:xfrm>
            <a:off x="609600" y="12763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Licensed Professional Counselors (aka LPCs, LCPCs, LCMHCs)</a:t>
            </a:r>
            <a:endParaRPr/>
          </a:p>
          <a:p>
            <a:pPr indent="-284480" lvl="1" marL="640080" marR="0" rtl="0" algn="l">
              <a:lnSpc>
                <a:spcPct val="80000"/>
              </a:lnSpc>
              <a:spcBef>
                <a:spcPts val="550"/>
              </a:spcBef>
              <a:spcAft>
                <a:spcPts val="0"/>
              </a:spcAft>
              <a:buClr>
                <a:schemeClr val="accent1"/>
              </a:buClr>
              <a:buSzPts val="1547"/>
              <a:buFont typeface="Noto Sans Symbols"/>
              <a:buChar char="⬜"/>
            </a:pPr>
            <a:r>
              <a:rPr b="0" i="0" lang="en-US" sz="2210" u="none" cap="none" strike="noStrike">
                <a:solidFill>
                  <a:schemeClr val="dk1"/>
                </a:solidFill>
                <a:latin typeface="Arial"/>
                <a:ea typeface="Arial"/>
                <a:cs typeface="Arial"/>
                <a:sym typeface="Arial"/>
              </a:rPr>
              <a:t>1</a:t>
            </a:r>
            <a:r>
              <a:rPr lang="en-US" sz="2210">
                <a:latin typeface="Arial"/>
                <a:ea typeface="Arial"/>
                <a:cs typeface="Arial"/>
                <a:sym typeface="Arial"/>
              </a:rPr>
              <a:t>44</a:t>
            </a:r>
            <a:r>
              <a:rPr b="0" i="0" lang="en-US" sz="2210" u="none" cap="none" strike="noStrike">
                <a:solidFill>
                  <a:schemeClr val="dk1"/>
                </a:solidFill>
                <a:latin typeface="Arial"/>
                <a:ea typeface="Arial"/>
                <a:cs typeface="Arial"/>
                <a:sym typeface="Arial"/>
              </a:rPr>
              <a:t>,000 nationwide (1,200 in CA)</a:t>
            </a:r>
            <a:endParaRPr/>
          </a:p>
          <a:p>
            <a:pPr indent="-320040" lvl="0" marL="320040" marR="0" rtl="0" algn="l">
              <a:lnSpc>
                <a:spcPct val="8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Licensed Marriage &amp; Family Therapists (LMFTs)</a:t>
            </a:r>
            <a:endParaRPr/>
          </a:p>
          <a:p>
            <a:pPr indent="-284480" lvl="1" marL="640080" marR="0" rtl="0" algn="l">
              <a:lnSpc>
                <a:spcPct val="80000"/>
              </a:lnSpc>
              <a:spcBef>
                <a:spcPts val="550"/>
              </a:spcBef>
              <a:spcAft>
                <a:spcPts val="0"/>
              </a:spcAft>
              <a:buClr>
                <a:schemeClr val="accent1"/>
              </a:buClr>
              <a:buSzPts val="1547"/>
              <a:buFont typeface="Noto Sans Symbols"/>
              <a:buChar char="⬜"/>
            </a:pPr>
            <a:r>
              <a:rPr b="0" i="0" lang="en-US" sz="2210" u="none" cap="none" strike="noStrike">
                <a:solidFill>
                  <a:schemeClr val="dk1"/>
                </a:solidFill>
                <a:latin typeface="Arial"/>
                <a:ea typeface="Arial"/>
                <a:cs typeface="Arial"/>
                <a:sym typeface="Arial"/>
              </a:rPr>
              <a:t>58,000 nationwide (37,000 in CA)</a:t>
            </a:r>
            <a:endParaRPr/>
          </a:p>
          <a:p>
            <a:pPr indent="-320040" lvl="0" marL="320040" marR="0" rtl="0" algn="l">
              <a:lnSpc>
                <a:spcPct val="8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Licensed Clinical Social Workers (LCSWs)</a:t>
            </a:r>
            <a:endParaRPr/>
          </a:p>
          <a:p>
            <a:pPr indent="-284480" lvl="1" marL="640080" marR="0" rtl="0" algn="l">
              <a:lnSpc>
                <a:spcPct val="80000"/>
              </a:lnSpc>
              <a:spcBef>
                <a:spcPts val="550"/>
              </a:spcBef>
              <a:spcAft>
                <a:spcPts val="0"/>
              </a:spcAft>
              <a:buClr>
                <a:schemeClr val="accent1"/>
              </a:buClr>
              <a:buSzPts val="1547"/>
              <a:buFont typeface="Noto Sans Symbols"/>
              <a:buChar char="⬜"/>
            </a:pPr>
            <a:r>
              <a:rPr b="0" i="0" lang="en-US" sz="2210" u="none" cap="none" strike="noStrike">
                <a:solidFill>
                  <a:schemeClr val="dk1"/>
                </a:solidFill>
                <a:latin typeface="Arial"/>
                <a:ea typeface="Arial"/>
                <a:cs typeface="Arial"/>
                <a:sym typeface="Arial"/>
              </a:rPr>
              <a:t>225,000 nationwide (22,000 in CA)</a:t>
            </a:r>
            <a:endParaRPr/>
          </a:p>
          <a:p>
            <a:pPr indent="-320040" lvl="0" marL="320040" marR="0" rtl="0" algn="l">
              <a:lnSpc>
                <a:spcPct val="8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Licensed Psychologists</a:t>
            </a:r>
            <a:endParaRPr/>
          </a:p>
          <a:p>
            <a:pPr indent="-284480" lvl="1" marL="640080" marR="0" rtl="0" algn="l">
              <a:lnSpc>
                <a:spcPct val="80000"/>
              </a:lnSpc>
              <a:spcBef>
                <a:spcPts val="550"/>
              </a:spcBef>
              <a:spcAft>
                <a:spcPts val="0"/>
              </a:spcAft>
              <a:buClr>
                <a:schemeClr val="accent1"/>
              </a:buClr>
              <a:buSzPts val="1547"/>
              <a:buFont typeface="Noto Sans Symbols"/>
              <a:buChar char="⬜"/>
            </a:pPr>
            <a:r>
              <a:rPr b="0" i="0" lang="en-US" sz="2210" u="none" cap="none" strike="noStrike">
                <a:solidFill>
                  <a:schemeClr val="dk1"/>
                </a:solidFill>
                <a:latin typeface="Arial"/>
                <a:ea typeface="Arial"/>
                <a:cs typeface="Arial"/>
                <a:sym typeface="Arial"/>
              </a:rPr>
              <a:t>154,000 nationwide (18,000 in CA)</a:t>
            </a:r>
            <a:endParaRPr/>
          </a:p>
          <a:p>
            <a:pPr indent="-186245" lvl="1" marL="640080" marR="0" rtl="0" algn="l">
              <a:lnSpc>
                <a:spcPct val="80000"/>
              </a:lnSpc>
              <a:spcBef>
                <a:spcPts val="550"/>
              </a:spcBef>
              <a:spcAft>
                <a:spcPts val="0"/>
              </a:spcAft>
              <a:buClr>
                <a:schemeClr val="accent1"/>
              </a:buClr>
              <a:buSzPts val="1547"/>
              <a:buFont typeface="Noto Sans Symbols"/>
              <a:buNone/>
            </a:pPr>
            <a:r>
              <a:t/>
            </a:r>
            <a:endParaRPr b="0" i="0" sz="221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Screen Shot 2015-10-08 at 8.20.10 AM.png" id="337" name="Google Shape;337;p42"/>
          <p:cNvPicPr preferRelativeResize="0"/>
          <p:nvPr/>
        </p:nvPicPr>
        <p:blipFill rotWithShape="1">
          <a:blip r:embed="rId3">
            <a:alphaModFix/>
          </a:blip>
          <a:srcRect b="0" l="0" r="0" t="0"/>
          <a:stretch/>
        </p:blipFill>
        <p:spPr>
          <a:xfrm>
            <a:off x="901148" y="0"/>
            <a:ext cx="7355287" cy="51105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3"/>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What LPCC’s Can Do</a:t>
            </a:r>
            <a:br>
              <a:rPr b="0" i="0" lang="en-US" sz="4200" u="none" cap="none" strike="noStrike">
                <a:solidFill>
                  <a:schemeClr val="dk2"/>
                </a:solidFill>
                <a:latin typeface="Questrial"/>
                <a:ea typeface="Questrial"/>
                <a:cs typeface="Questrial"/>
                <a:sym typeface="Questrial"/>
              </a:rPr>
            </a:br>
            <a:r>
              <a:rPr b="0" i="0" lang="en-US" sz="1800" u="sng" cap="none" strike="noStrike">
                <a:solidFill>
                  <a:schemeClr val="hlink"/>
                </a:solidFill>
                <a:latin typeface="Questrial"/>
                <a:ea typeface="Questrial"/>
                <a:cs typeface="Questrial"/>
                <a:sym typeface="Questrial"/>
                <a:hlinkClick r:id="rId3"/>
              </a:rPr>
              <a:t>www.calpcc.org</a:t>
            </a:r>
            <a:endParaRPr b="0" i="0" sz="1800" u="none" cap="none" strike="noStrike">
              <a:solidFill>
                <a:schemeClr val="dk2"/>
              </a:solidFill>
              <a:latin typeface="Questrial"/>
              <a:ea typeface="Questrial"/>
              <a:cs typeface="Questrial"/>
              <a:sym typeface="Questrial"/>
            </a:endParaRPr>
          </a:p>
        </p:txBody>
      </p:sp>
      <p:sp>
        <p:nvSpPr>
          <p:cNvPr id="344" name="Google Shape;344;p43"/>
          <p:cNvSpPr txBox="1"/>
          <p:nvPr>
            <p:ph idx="1" type="body"/>
          </p:nvPr>
        </p:nvSpPr>
        <p:spPr>
          <a:xfrm>
            <a:off x="609600" y="12763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LPCCs are a large percentage of the U.S. mental health workforce.</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Work in Mental health centers, agencies &amp; organizations.</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Work with individuals, families and groups.</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Treat mental, behavioral and emotional problems.</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Are covered by managed care organizations and health plans.</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Work with military personnel, veterans and their families (DoDs, TRICARE, VA).</a:t>
            </a:r>
            <a:endParaRPr/>
          </a:p>
          <a:p>
            <a:pPr indent="-320040" lvl="0" marL="320040" marR="0" rtl="0" algn="l">
              <a:lnSpc>
                <a:spcPct val="80000"/>
              </a:lnSpc>
              <a:spcBef>
                <a:spcPts val="700"/>
              </a:spcBef>
              <a:spcAft>
                <a:spcPts val="0"/>
              </a:spcAft>
              <a:buClr>
                <a:schemeClr val="accent2"/>
              </a:buClr>
              <a:buSzPts val="1087"/>
              <a:buFont typeface="Noto Sans Symbols"/>
              <a:buChar char="◻"/>
            </a:pPr>
            <a:r>
              <a:rPr b="0" i="0" lang="en-US" sz="1812" u="none" cap="none" strike="noStrike">
                <a:solidFill>
                  <a:schemeClr val="dk1"/>
                </a:solidFill>
                <a:latin typeface="Arial"/>
                <a:ea typeface="Arial"/>
                <a:cs typeface="Arial"/>
                <a:sym typeface="Arial"/>
              </a:rPr>
              <a:t>Can treat couples and families wi</a:t>
            </a:r>
            <a:r>
              <a:rPr lang="en-US" sz="1812">
                <a:latin typeface="Arial"/>
                <a:ea typeface="Arial"/>
                <a:cs typeface="Arial"/>
                <a:sym typeface="Arial"/>
              </a:rPr>
              <a:t>thout </a:t>
            </a:r>
            <a:r>
              <a:rPr lang="en-US" sz="1812">
                <a:latin typeface="Arial"/>
                <a:ea typeface="Arial"/>
                <a:cs typeface="Arial"/>
                <a:sym typeface="Arial"/>
              </a:rPr>
              <a:t>previous </a:t>
            </a:r>
            <a:r>
              <a:rPr lang="en-US" sz="1812">
                <a:latin typeface="Arial"/>
                <a:ea typeface="Arial"/>
                <a:cs typeface="Arial"/>
                <a:sym typeface="Arial"/>
              </a:rPr>
              <a:t>additional requirements. </a:t>
            </a:r>
            <a:r>
              <a:rPr b="1" lang="en-US" sz="1812">
                <a:solidFill>
                  <a:schemeClr val="accent2"/>
                </a:solidFill>
                <a:latin typeface="Arial"/>
                <a:ea typeface="Arial"/>
                <a:cs typeface="Arial"/>
                <a:sym typeface="Arial"/>
              </a:rPr>
              <a:t>Effective January 1, 2022</a:t>
            </a:r>
            <a:r>
              <a:rPr lang="en-US" sz="1812">
                <a:latin typeface="Arial"/>
                <a:ea typeface="Arial"/>
                <a:cs typeface="Arial"/>
                <a:sym typeface="Arial"/>
              </a:rPr>
              <a:t>--</a:t>
            </a:r>
            <a:r>
              <a:rPr b="1" i="1" lang="en-US" sz="1812">
                <a:latin typeface="Arial"/>
                <a:ea typeface="Arial"/>
                <a:cs typeface="Arial"/>
                <a:sym typeface="Arial"/>
              </a:rPr>
              <a:t>AB 462 Licensed Professional Clinical Counselors (LPCCs): Elimination of Additional Requirements to Assess or Treat Couples and Families and Elimination of Requirement for 150 Hours of Clinical Experience in a Hospital or Community Mental Health Setting</a:t>
            </a:r>
            <a:endParaRPr b="1" i="1" sz="1625" u="none" cap="none" strike="noStrike">
              <a:solidFill>
                <a:schemeClr val="dk1"/>
              </a:solidFill>
              <a:latin typeface="Arial"/>
              <a:ea typeface="Arial"/>
              <a:cs typeface="Arial"/>
              <a:sym typeface="Arial"/>
            </a:endParaRPr>
          </a:p>
          <a:p>
            <a:pPr indent="-212248" lvl="1" marL="640080" marR="0" rtl="0" algn="l">
              <a:lnSpc>
                <a:spcPct val="80000"/>
              </a:lnSpc>
              <a:spcBef>
                <a:spcPts val="550"/>
              </a:spcBef>
              <a:spcAft>
                <a:spcPts val="0"/>
              </a:spcAft>
              <a:buClr>
                <a:schemeClr val="accent1"/>
              </a:buClr>
              <a:buSzPts val="1138"/>
              <a:buFont typeface="Noto Sans Symbols"/>
              <a:buNone/>
            </a:pPr>
            <a:r>
              <a:t/>
            </a:r>
            <a:endParaRPr b="0" i="0" sz="1625"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4"/>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780" u="none" cap="none" strike="noStrike">
                <a:solidFill>
                  <a:schemeClr val="dk2"/>
                </a:solidFill>
                <a:latin typeface="Questrial"/>
                <a:ea typeface="Questrial"/>
                <a:cs typeface="Questrial"/>
                <a:sym typeface="Questrial"/>
              </a:rPr>
              <a:t>What the Scope Does </a:t>
            </a:r>
            <a:r>
              <a:rPr b="0" i="0" lang="en-US" sz="3780" u="sng" cap="none" strike="noStrike">
                <a:solidFill>
                  <a:schemeClr val="dk2"/>
                </a:solidFill>
                <a:latin typeface="Questrial"/>
                <a:ea typeface="Questrial"/>
                <a:cs typeface="Questrial"/>
                <a:sym typeface="Questrial"/>
              </a:rPr>
              <a:t>Not</a:t>
            </a:r>
            <a:r>
              <a:rPr b="0" i="0" lang="en-US" sz="3780" u="none" cap="none" strike="noStrike">
                <a:solidFill>
                  <a:schemeClr val="dk2"/>
                </a:solidFill>
                <a:latin typeface="Questrial"/>
                <a:ea typeface="Questrial"/>
                <a:cs typeface="Questrial"/>
                <a:sym typeface="Questrial"/>
              </a:rPr>
              <a:t> Include?</a:t>
            </a:r>
            <a:r>
              <a:rPr lang="en-US" sz="3780"/>
              <a:t> </a:t>
            </a:r>
            <a:r>
              <a:rPr b="0" i="0" lang="en-US" sz="2430" u="none" cap="none" strike="noStrike">
                <a:solidFill>
                  <a:schemeClr val="dk2"/>
                </a:solidFill>
                <a:latin typeface="Questrial"/>
                <a:ea typeface="Questrial"/>
                <a:cs typeface="Questrial"/>
                <a:sym typeface="Questrial"/>
              </a:rPr>
              <a:t>—B&amp;P Code 4999.20 </a:t>
            </a:r>
            <a:r>
              <a:rPr b="0" i="0" lang="en-US" sz="1800" u="none" cap="none" strike="noStrike">
                <a:solidFill>
                  <a:schemeClr val="dk2"/>
                </a:solidFill>
                <a:latin typeface="Questrial"/>
                <a:ea typeface="Questrial"/>
                <a:cs typeface="Questrial"/>
                <a:sym typeface="Questrial"/>
              </a:rPr>
              <a:t>(</a:t>
            </a:r>
            <a:r>
              <a:rPr b="0" i="0" lang="en-US" sz="1800" u="sng" cap="none" strike="noStrike">
                <a:solidFill>
                  <a:schemeClr val="hlink"/>
                </a:solidFill>
                <a:latin typeface="Questrial"/>
                <a:ea typeface="Questrial"/>
                <a:cs typeface="Questrial"/>
                <a:sym typeface="Questrial"/>
                <a:hlinkClick r:id="rId3"/>
              </a:rPr>
              <a:t>www.calpcc.org</a:t>
            </a:r>
            <a:r>
              <a:rPr b="0" i="0" lang="en-US" sz="1800" u="none" cap="none" strike="noStrike">
                <a:solidFill>
                  <a:schemeClr val="dk2"/>
                </a:solidFill>
                <a:latin typeface="Questrial"/>
                <a:ea typeface="Questrial"/>
                <a:cs typeface="Questrial"/>
                <a:sym typeface="Questrial"/>
              </a:rPr>
              <a:t>) </a:t>
            </a:r>
            <a:endParaRPr b="0" i="0" sz="3240" u="none" cap="none" strike="noStrike">
              <a:solidFill>
                <a:schemeClr val="dk2"/>
              </a:solidFill>
              <a:latin typeface="Questrial"/>
              <a:ea typeface="Questrial"/>
              <a:cs typeface="Questrial"/>
              <a:sym typeface="Questrial"/>
            </a:endParaRPr>
          </a:p>
        </p:txBody>
      </p:sp>
      <p:sp>
        <p:nvSpPr>
          <p:cNvPr id="350" name="Google Shape;350;p44"/>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609"/>
              <a:buFont typeface="Noto Sans Symbols"/>
              <a:buChar char="◻"/>
            </a:pPr>
            <a:r>
              <a:rPr b="0" i="0" lang="en-US" sz="2682" u="none" cap="none" strike="noStrike">
                <a:solidFill>
                  <a:schemeClr val="dk1"/>
                </a:solidFill>
                <a:latin typeface="Arial"/>
                <a:ea typeface="Arial"/>
                <a:cs typeface="Arial"/>
                <a:sym typeface="Arial"/>
              </a:rPr>
              <a:t>Projective techniques in the assessment of personality.</a:t>
            </a:r>
            <a:endParaRPr/>
          </a:p>
          <a:p>
            <a:pPr indent="-320040" lvl="0" marL="320040" marR="0" rtl="0" algn="l">
              <a:lnSpc>
                <a:spcPct val="80000"/>
              </a:lnSpc>
              <a:spcBef>
                <a:spcPts val="700"/>
              </a:spcBef>
              <a:spcAft>
                <a:spcPts val="0"/>
              </a:spcAft>
              <a:buClr>
                <a:schemeClr val="accent2"/>
              </a:buClr>
              <a:buSzPts val="1609"/>
              <a:buFont typeface="Noto Sans Symbols"/>
              <a:buChar char="◻"/>
            </a:pPr>
            <a:r>
              <a:rPr b="0" i="0" lang="en-US" sz="2682" u="none" cap="none" strike="noStrike">
                <a:solidFill>
                  <a:schemeClr val="dk1"/>
                </a:solidFill>
                <a:latin typeface="Arial"/>
                <a:ea typeface="Arial"/>
                <a:cs typeface="Arial"/>
                <a:sym typeface="Arial"/>
              </a:rPr>
              <a:t>Individually administered IQ tests.</a:t>
            </a:r>
            <a:endParaRPr/>
          </a:p>
          <a:p>
            <a:pPr indent="-320040" lvl="0" marL="320040" marR="0" rtl="0" algn="l">
              <a:lnSpc>
                <a:spcPct val="80000"/>
              </a:lnSpc>
              <a:spcBef>
                <a:spcPts val="700"/>
              </a:spcBef>
              <a:spcAft>
                <a:spcPts val="0"/>
              </a:spcAft>
              <a:buClr>
                <a:schemeClr val="accent2"/>
              </a:buClr>
              <a:buSzPts val="1609"/>
              <a:buFont typeface="Noto Sans Symbols"/>
              <a:buChar char="◻"/>
            </a:pPr>
            <a:r>
              <a:rPr b="0" i="0" lang="en-US" sz="2682" u="none" cap="none" strike="noStrike">
                <a:solidFill>
                  <a:schemeClr val="dk1"/>
                </a:solidFill>
                <a:latin typeface="Arial"/>
                <a:ea typeface="Arial"/>
                <a:cs typeface="Arial"/>
                <a:sym typeface="Arial"/>
              </a:rPr>
              <a:t>Neuropsychological testing.</a:t>
            </a:r>
            <a:endParaRPr/>
          </a:p>
          <a:p>
            <a:pPr indent="-320040" lvl="0" marL="320040" marR="0" rtl="0" algn="l">
              <a:lnSpc>
                <a:spcPct val="80000"/>
              </a:lnSpc>
              <a:spcBef>
                <a:spcPts val="700"/>
              </a:spcBef>
              <a:spcAft>
                <a:spcPts val="0"/>
              </a:spcAft>
              <a:buClr>
                <a:schemeClr val="accent2"/>
              </a:buClr>
              <a:buSzPts val="1609"/>
              <a:buFont typeface="Noto Sans Symbols"/>
              <a:buChar char="◻"/>
            </a:pPr>
            <a:r>
              <a:rPr b="0" i="0" lang="en-US" sz="2682" u="none" cap="none" strike="noStrike">
                <a:solidFill>
                  <a:schemeClr val="dk1"/>
                </a:solidFill>
                <a:latin typeface="Arial"/>
                <a:ea typeface="Arial"/>
                <a:cs typeface="Arial"/>
                <a:sym typeface="Arial"/>
              </a:rPr>
              <a:t>Utilization of a battery of three (3) or more tests to determine presence of psychosis, dementia, amnesia, cognitive impairment or criminal behavior.</a:t>
            </a:r>
            <a:endParaRPr b="0" i="0" sz="2682"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5"/>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780" u="none" cap="none" strike="noStrike">
                <a:solidFill>
                  <a:schemeClr val="dk2"/>
                </a:solidFill>
                <a:latin typeface="Questrial"/>
                <a:ea typeface="Questrial"/>
                <a:cs typeface="Questrial"/>
                <a:sym typeface="Questrial"/>
              </a:rPr>
              <a:t>LPCC Updates</a:t>
            </a:r>
            <a:br>
              <a:rPr b="0" i="0" lang="en-US" sz="3780" u="none" cap="none" strike="noStrike">
                <a:solidFill>
                  <a:schemeClr val="dk2"/>
                </a:solidFill>
                <a:latin typeface="Questrial"/>
                <a:ea typeface="Questrial"/>
                <a:cs typeface="Questrial"/>
                <a:sym typeface="Questrial"/>
              </a:rPr>
            </a:br>
            <a:r>
              <a:rPr b="0" i="0" lang="en-US" sz="1979" u="sng" cap="none" strike="noStrike">
                <a:solidFill>
                  <a:schemeClr val="hlink"/>
                </a:solidFill>
                <a:latin typeface="Questrial"/>
                <a:ea typeface="Questrial"/>
                <a:cs typeface="Questrial"/>
                <a:sym typeface="Questrial"/>
                <a:hlinkClick r:id="rId3"/>
              </a:rPr>
              <a:t>www.calpcc.org</a:t>
            </a:r>
            <a:endParaRPr b="0" i="0" sz="3780" u="none" cap="none" strike="noStrike">
              <a:solidFill>
                <a:schemeClr val="dk2"/>
              </a:solidFill>
              <a:latin typeface="Questrial"/>
              <a:ea typeface="Questrial"/>
              <a:cs typeface="Questrial"/>
              <a:sym typeface="Questrial"/>
            </a:endParaRPr>
          </a:p>
        </p:txBody>
      </p:sp>
      <p:sp>
        <p:nvSpPr>
          <p:cNvPr id="356" name="Google Shape;356;p45"/>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48729" lvl="0" marL="320040" marR="0" rtl="0" algn="l">
              <a:lnSpc>
                <a:spcPct val="80000"/>
              </a:lnSpc>
              <a:spcBef>
                <a:spcPts val="0"/>
              </a:spcBef>
              <a:spcAft>
                <a:spcPts val="0"/>
              </a:spcAft>
              <a:buClr>
                <a:schemeClr val="accent2"/>
              </a:buClr>
              <a:buSzPts val="1800"/>
              <a:buFont typeface="Noto Sans Symbols"/>
              <a:buChar char="◻"/>
            </a:pPr>
            <a:r>
              <a:rPr b="0" i="0" lang="en-US" sz="1800" u="none" cap="none" strike="noStrike">
                <a:solidFill>
                  <a:schemeClr val="dk1"/>
                </a:solidFill>
                <a:latin typeface="Arial"/>
                <a:ea typeface="Arial"/>
                <a:cs typeface="Arial"/>
                <a:sym typeface="Arial"/>
              </a:rPr>
              <a:t>February 2012: the first LPCC licenses were issued; by 2015 1,215 LPCCs are licensed; 948 PCCIs, registered.</a:t>
            </a:r>
            <a:endParaRPr sz="1800"/>
          </a:p>
          <a:p>
            <a:pPr indent="-348729" lvl="0" marL="320040" marR="0" rtl="0" algn="l">
              <a:lnSpc>
                <a:spcPct val="80000"/>
              </a:lnSpc>
              <a:spcBef>
                <a:spcPts val="700"/>
              </a:spcBef>
              <a:spcAft>
                <a:spcPts val="0"/>
              </a:spcAft>
              <a:buClr>
                <a:schemeClr val="accent2"/>
              </a:buClr>
              <a:buSzPts val="1800"/>
              <a:buFont typeface="Noto Sans Symbols"/>
              <a:buChar char="◻"/>
            </a:pPr>
            <a:r>
              <a:rPr b="0" i="0" lang="en-US" sz="1800" u="none" cap="none" strike="noStrike">
                <a:solidFill>
                  <a:schemeClr val="dk1"/>
                </a:solidFill>
                <a:latin typeface="Arial"/>
                <a:ea typeface="Arial"/>
                <a:cs typeface="Arial"/>
                <a:sym typeface="Arial"/>
              </a:rPr>
              <a:t>February 2014: DHCS announced that LPCCs are qualified providers of Medi-Cal speciality mental health services.</a:t>
            </a:r>
            <a:endParaRPr sz="1800"/>
          </a:p>
          <a:p>
            <a:pPr indent="-348729" lvl="0" marL="320040" marR="0" rtl="0" algn="l">
              <a:lnSpc>
                <a:spcPct val="80000"/>
              </a:lnSpc>
              <a:spcBef>
                <a:spcPts val="700"/>
              </a:spcBef>
              <a:spcAft>
                <a:spcPts val="0"/>
              </a:spcAft>
              <a:buClr>
                <a:schemeClr val="accent2"/>
              </a:buClr>
              <a:buSzPts val="1800"/>
              <a:buFont typeface="Noto Sans Symbols"/>
              <a:buChar char="◻"/>
            </a:pPr>
            <a:r>
              <a:rPr b="0" i="0" lang="en-US" sz="1800" u="none" cap="none" strike="noStrike">
                <a:solidFill>
                  <a:schemeClr val="dk1"/>
                </a:solidFill>
                <a:latin typeface="Arial"/>
                <a:ea typeface="Arial"/>
                <a:cs typeface="Arial"/>
                <a:sym typeface="Arial"/>
              </a:rPr>
              <a:t>2015: </a:t>
            </a:r>
            <a:endParaRPr sz="1800"/>
          </a:p>
          <a:p>
            <a:pPr indent="-309213" lvl="1" marL="640080" marR="0" rtl="0" algn="l">
              <a:lnSpc>
                <a:spcPct val="80000"/>
              </a:lnSpc>
              <a:spcBef>
                <a:spcPts val="550"/>
              </a:spcBef>
              <a:spcAft>
                <a:spcPts val="0"/>
              </a:spcAft>
              <a:buClr>
                <a:schemeClr val="accent1"/>
              </a:buClr>
              <a:buSzPts val="1800"/>
              <a:buFont typeface="Noto Sans Symbols"/>
              <a:buChar char="⬜"/>
            </a:pPr>
            <a:r>
              <a:rPr b="0" i="0" lang="en-US" sz="1800" u="none" cap="none" strike="noStrike">
                <a:solidFill>
                  <a:schemeClr val="dk1"/>
                </a:solidFill>
                <a:latin typeface="Arial"/>
                <a:ea typeface="Arial"/>
                <a:cs typeface="Arial"/>
                <a:sym typeface="Arial"/>
              </a:rPr>
              <a:t>50% of CA’s 65 counties have updated their job descriptions to include PCCIs and LPCCs.</a:t>
            </a:r>
            <a:endParaRPr sz="1800"/>
          </a:p>
          <a:p>
            <a:pPr indent="-309213" lvl="1" marL="640080" marR="0" rtl="0" algn="l">
              <a:lnSpc>
                <a:spcPct val="80000"/>
              </a:lnSpc>
              <a:spcBef>
                <a:spcPts val="550"/>
              </a:spcBef>
              <a:spcAft>
                <a:spcPts val="0"/>
              </a:spcAft>
              <a:buClr>
                <a:schemeClr val="accent1"/>
              </a:buClr>
              <a:buSzPts val="1800"/>
              <a:buFont typeface="Noto Sans Symbols"/>
              <a:buChar char="⬜"/>
            </a:pPr>
            <a:r>
              <a:rPr b="0" i="0" lang="en-US" sz="1800" u="none" cap="none" strike="noStrike">
                <a:solidFill>
                  <a:schemeClr val="dk1"/>
                </a:solidFill>
                <a:latin typeface="Arial"/>
                <a:ea typeface="Arial"/>
                <a:cs typeface="Arial"/>
                <a:sym typeface="Arial"/>
              </a:rPr>
              <a:t>Most private insurance companies are reimbursing LPCCs.</a:t>
            </a:r>
            <a:endParaRPr b="0" i="0" sz="1800" u="none" cap="none" strike="noStrike">
              <a:solidFill>
                <a:schemeClr val="dk1"/>
              </a:solidFill>
              <a:latin typeface="Arial"/>
              <a:ea typeface="Arial"/>
              <a:cs typeface="Arial"/>
              <a:sym typeface="Arial"/>
            </a:endParaRPr>
          </a:p>
          <a:p>
            <a:pPr indent="-323850" lvl="0" marL="320040" rtl="0" algn="l">
              <a:lnSpc>
                <a:spcPct val="80000"/>
              </a:lnSpc>
              <a:spcBef>
                <a:spcPts val="700"/>
              </a:spcBef>
              <a:spcAft>
                <a:spcPts val="0"/>
              </a:spcAft>
              <a:buClr>
                <a:schemeClr val="accent2"/>
              </a:buClr>
              <a:buSzPts val="1800"/>
              <a:buFont typeface="Noto Sans Symbols"/>
              <a:buChar char="◻"/>
            </a:pPr>
            <a:r>
              <a:rPr b="1" lang="en-US" sz="1800">
                <a:solidFill>
                  <a:schemeClr val="accent2"/>
                </a:solidFill>
                <a:latin typeface="Arial"/>
                <a:ea typeface="Arial"/>
                <a:cs typeface="Arial"/>
                <a:sym typeface="Arial"/>
              </a:rPr>
              <a:t>Effective January 1, 2022</a:t>
            </a:r>
            <a:r>
              <a:rPr lang="en-US" sz="1800">
                <a:latin typeface="Arial"/>
                <a:ea typeface="Arial"/>
                <a:cs typeface="Arial"/>
                <a:sym typeface="Arial"/>
              </a:rPr>
              <a:t>--</a:t>
            </a:r>
            <a:r>
              <a:rPr i="1" lang="en-US" sz="1800">
                <a:latin typeface="Arial"/>
                <a:ea typeface="Arial"/>
                <a:cs typeface="Arial"/>
                <a:sym typeface="Arial"/>
              </a:rPr>
              <a:t>AB 462 Licensed Professional Clinical Counselors (LPCCs): Elimination of Additional Requirements to Assess or Treat Couples and Families and Elimination of Requirement for 150 Hours of Clinical Experience in a Hospital or Community Mental Health Setting</a:t>
            </a:r>
            <a:endParaRPr i="1" sz="1800">
              <a:latin typeface="Arial"/>
              <a:ea typeface="Arial"/>
              <a:cs typeface="Arial"/>
              <a:sym typeface="Arial"/>
            </a:endParaRPr>
          </a:p>
          <a:p>
            <a:pPr indent="0" lvl="0" marL="0" marR="0" rtl="0" algn="l">
              <a:lnSpc>
                <a:spcPct val="80000"/>
              </a:lnSpc>
              <a:spcBef>
                <a:spcPts val="550"/>
              </a:spcBef>
              <a:spcAft>
                <a:spcPts val="0"/>
              </a:spcAft>
              <a:buNone/>
            </a:pPr>
            <a:r>
              <a:t/>
            </a:r>
            <a:endParaRPr sz="18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9"/>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Core Faculty</a:t>
            </a:r>
            <a:endParaRPr b="0" i="0" sz="4200" u="none" cap="none" strike="noStrike">
              <a:solidFill>
                <a:schemeClr val="dk2"/>
              </a:solidFill>
              <a:latin typeface="Questrial"/>
              <a:ea typeface="Questrial"/>
              <a:cs typeface="Questrial"/>
              <a:sym typeface="Questrial"/>
            </a:endParaRPr>
          </a:p>
        </p:txBody>
      </p:sp>
      <p:sp>
        <p:nvSpPr>
          <p:cNvPr id="164" name="Google Shape;164;p19"/>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Nola Butler Byrd, Ph.D., LPCC</a:t>
            </a:r>
            <a:endParaRPr>
              <a:latin typeface="Arial"/>
              <a:ea typeface="Arial"/>
              <a:cs typeface="Arial"/>
              <a:sym typeface="Arial"/>
            </a:endParaRPr>
          </a:p>
          <a:p>
            <a:pPr indent="0" lvl="0" marL="320040" marR="0" rtl="0" algn="l">
              <a:spcBef>
                <a:spcPts val="0"/>
              </a:spcBef>
              <a:spcAft>
                <a:spcPts val="0"/>
              </a:spcAft>
              <a:buNone/>
            </a:pPr>
            <a:r>
              <a:rPr lang="en-US" sz="1800">
                <a:latin typeface="Arial"/>
                <a:ea typeface="Arial"/>
                <a:cs typeface="Arial"/>
                <a:sym typeface="Arial"/>
              </a:rPr>
              <a:t>Assoc. Professor, </a:t>
            </a:r>
            <a:r>
              <a:rPr b="0" i="0" lang="en-US" sz="1800" u="none" cap="none" strike="noStrike">
                <a:solidFill>
                  <a:schemeClr val="dk1"/>
                </a:solidFill>
                <a:latin typeface="Arial"/>
                <a:ea typeface="Arial"/>
                <a:cs typeface="Arial"/>
                <a:sym typeface="Arial"/>
              </a:rPr>
              <a:t>CBB Program Director</a:t>
            </a:r>
            <a:endParaRPr sz="1800"/>
          </a:p>
          <a:p>
            <a:pPr indent="-320040" lvl="0" marL="320040" rtl="0" algn="l">
              <a:spcBef>
                <a:spcPts val="700"/>
              </a:spcBef>
              <a:spcAft>
                <a:spcPts val="0"/>
              </a:spcAft>
              <a:buClr>
                <a:schemeClr val="accent2"/>
              </a:buClr>
              <a:buSzPts val="1740"/>
              <a:buFont typeface="Noto Sans Symbols"/>
              <a:buChar char="◻"/>
            </a:pPr>
            <a:r>
              <a:rPr lang="en-US">
                <a:latin typeface="Arial"/>
                <a:ea typeface="Arial"/>
                <a:cs typeface="Arial"/>
                <a:sym typeface="Arial"/>
              </a:rPr>
              <a:t>Nellie Tran, Ph.D.</a:t>
            </a:r>
            <a:endParaRPr>
              <a:latin typeface="Arial"/>
              <a:ea typeface="Arial"/>
              <a:cs typeface="Arial"/>
              <a:sym typeface="Arial"/>
            </a:endParaRPr>
          </a:p>
          <a:p>
            <a:pPr indent="0" lvl="0" marL="320040" marR="0" rtl="0" algn="l">
              <a:spcBef>
                <a:spcPts val="700"/>
              </a:spcBef>
              <a:spcAft>
                <a:spcPts val="0"/>
              </a:spcAft>
              <a:buNone/>
            </a:pPr>
            <a:r>
              <a:rPr lang="en-US" sz="1800">
                <a:latin typeface="Arial"/>
                <a:ea typeface="Arial"/>
                <a:cs typeface="Arial"/>
                <a:sym typeface="Arial"/>
              </a:rPr>
              <a:t>Associate Professor, Community Psychologist</a:t>
            </a:r>
            <a:endParaRPr sz="1800">
              <a:latin typeface="Arial"/>
              <a:ea typeface="Arial"/>
              <a:cs typeface="Arial"/>
              <a:sym typeface="Arial"/>
            </a:endParaRPr>
          </a:p>
          <a:p>
            <a:pPr indent="-320040" lvl="0" marL="320040" marR="0" rtl="0" algn="l">
              <a:spcBef>
                <a:spcPts val="700"/>
              </a:spcBef>
              <a:spcAft>
                <a:spcPts val="0"/>
              </a:spcAft>
              <a:buClr>
                <a:schemeClr val="accent2"/>
              </a:buClr>
              <a:buSzPts val="1740"/>
              <a:buFont typeface="Noto Sans Symbols"/>
              <a:buChar char="◻"/>
            </a:pPr>
            <a:r>
              <a:rPr lang="en-US">
                <a:latin typeface="Arial"/>
                <a:ea typeface="Arial"/>
                <a:cs typeface="Arial"/>
                <a:sym typeface="Arial"/>
              </a:rPr>
              <a:t>Arianne Miller, Ph.D.</a:t>
            </a:r>
            <a:endParaRPr>
              <a:latin typeface="Arial"/>
              <a:ea typeface="Arial"/>
              <a:cs typeface="Arial"/>
              <a:sym typeface="Arial"/>
            </a:endParaRPr>
          </a:p>
          <a:p>
            <a:pPr indent="0" lvl="0" marL="320040" marR="0" rtl="0" algn="l">
              <a:spcBef>
                <a:spcPts val="700"/>
              </a:spcBef>
              <a:spcAft>
                <a:spcPts val="0"/>
              </a:spcAft>
              <a:buNone/>
            </a:pPr>
            <a:r>
              <a:rPr lang="en-US" sz="1800">
                <a:latin typeface="Arial"/>
                <a:ea typeface="Arial"/>
                <a:cs typeface="Arial"/>
                <a:sym typeface="Arial"/>
              </a:rPr>
              <a:t>Assistant Professor &amp; Licensed Clinical Psychologist</a:t>
            </a:r>
            <a:endParaRPr sz="1800">
              <a:latin typeface="Arial"/>
              <a:ea typeface="Arial"/>
              <a:cs typeface="Arial"/>
              <a:sym typeface="Arial"/>
            </a:endParaRPr>
          </a:p>
          <a:p>
            <a:pPr indent="-320040" lvl="0" marL="320040" marR="0" rtl="0" algn="l">
              <a:spcBef>
                <a:spcPts val="70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Juan Camarena, Ph.D., LMFT, LPCC</a:t>
            </a:r>
            <a:endParaRPr b="0" i="0" sz="2900" u="none" cap="none" strike="noStrike">
              <a:solidFill>
                <a:schemeClr val="dk1"/>
              </a:solidFill>
              <a:latin typeface="Arial"/>
              <a:ea typeface="Arial"/>
              <a:cs typeface="Arial"/>
              <a:sym typeface="Arial"/>
            </a:endParaRPr>
          </a:p>
          <a:p>
            <a:pPr indent="0" lvl="0" marL="320040" marR="0" rtl="0" algn="l">
              <a:spcBef>
                <a:spcPts val="700"/>
              </a:spcBef>
              <a:spcAft>
                <a:spcPts val="0"/>
              </a:spcAft>
              <a:buNone/>
            </a:pPr>
            <a:r>
              <a:rPr lang="en-US" sz="1800">
                <a:latin typeface="Arial"/>
                <a:ea typeface="Arial"/>
                <a:cs typeface="Arial"/>
                <a:sym typeface="Arial"/>
              </a:rPr>
              <a:t>Full-Time Lecturer</a:t>
            </a:r>
            <a:endParaRPr>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6"/>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780" u="none" cap="none" strike="noStrike">
                <a:solidFill>
                  <a:schemeClr val="dk2"/>
                </a:solidFill>
                <a:latin typeface="Questrial"/>
                <a:ea typeface="Questrial"/>
                <a:cs typeface="Questrial"/>
                <a:sym typeface="Questrial"/>
              </a:rPr>
              <a:t>2012 LPCC Education</a:t>
            </a:r>
            <a:r>
              <a:rPr lang="en-US" sz="3780"/>
              <a:t> </a:t>
            </a:r>
            <a:r>
              <a:rPr b="0" i="0" lang="en-US" sz="3780" u="none" cap="none" strike="noStrike">
                <a:solidFill>
                  <a:schemeClr val="dk2"/>
                </a:solidFill>
                <a:latin typeface="Questrial"/>
                <a:ea typeface="Questrial"/>
                <a:cs typeface="Questrial"/>
                <a:sym typeface="Questrial"/>
              </a:rPr>
              <a:t>Requirements</a:t>
            </a:r>
            <a:r>
              <a:rPr lang="en-US" sz="3780"/>
              <a:t> </a:t>
            </a:r>
            <a:r>
              <a:rPr b="0" i="0" lang="en-US" sz="2790" u="sng" cap="none" strike="noStrike">
                <a:solidFill>
                  <a:schemeClr val="hlink"/>
                </a:solidFill>
                <a:latin typeface="Questrial"/>
                <a:ea typeface="Questrial"/>
                <a:cs typeface="Questrial"/>
                <a:sym typeface="Questrial"/>
                <a:hlinkClick r:id="rId3"/>
              </a:rPr>
              <a:t>www.bbs.ca.gov</a:t>
            </a:r>
            <a:r>
              <a:rPr b="0" i="0" lang="en-US" sz="2790" u="none" cap="none" strike="noStrike">
                <a:solidFill>
                  <a:schemeClr val="dk2"/>
                </a:solidFill>
                <a:latin typeface="Questrial"/>
                <a:ea typeface="Questrial"/>
                <a:cs typeface="Questrial"/>
                <a:sym typeface="Questrial"/>
              </a:rPr>
              <a:t> </a:t>
            </a:r>
            <a:endParaRPr b="0" i="0" sz="2790" u="none" cap="none" strike="noStrike">
              <a:solidFill>
                <a:schemeClr val="dk2"/>
              </a:solidFill>
              <a:latin typeface="Questrial"/>
              <a:ea typeface="Questrial"/>
              <a:cs typeface="Questrial"/>
              <a:sym typeface="Questrial"/>
            </a:endParaRPr>
          </a:p>
        </p:txBody>
      </p:sp>
      <p:sp>
        <p:nvSpPr>
          <p:cNvPr id="362" name="Google Shape;362;p46"/>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A BBS qualified 60+ unit degree.</a:t>
            </a:r>
            <a:endParaRPr/>
          </a:p>
          <a:p>
            <a:pPr indent="-320040" lvl="0" marL="320040" marR="0" rtl="0" algn="l">
              <a:lnSpc>
                <a:spcPct val="8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Must include service delivery in recovery-oriented practice environments.</a:t>
            </a:r>
            <a:endParaRPr/>
          </a:p>
          <a:p>
            <a:pPr indent="-320040" lvl="0" marL="320040" marR="0" rtl="0" algn="l">
              <a:lnSpc>
                <a:spcPct val="8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Integrate an understanding of various cultures and the social and psychological implications of socioeconomic position.</a:t>
            </a:r>
            <a:endParaRPr/>
          </a:p>
          <a:p>
            <a:pPr indent="-320040" lvl="0" marL="320040" marR="0" rtl="0" algn="l">
              <a:lnSpc>
                <a:spcPct val="8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Arial"/>
                <a:ea typeface="Arial"/>
                <a:cs typeface="Arial"/>
                <a:sym typeface="Arial"/>
              </a:rPr>
              <a:t>Include 13 core areas, including 3 units of advanced counseling and psychotherapeutic theories &amp; techniques.</a:t>
            </a:r>
            <a:endParaRPr b="0" i="0" sz="2465"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7"/>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780" u="none" cap="none" strike="noStrike">
                <a:solidFill>
                  <a:schemeClr val="dk2"/>
                </a:solidFill>
                <a:latin typeface="Questrial"/>
                <a:ea typeface="Questrial"/>
                <a:cs typeface="Questrial"/>
                <a:sym typeface="Questrial"/>
              </a:rPr>
              <a:t>LPCC Core Content Areas</a:t>
            </a:r>
            <a:br>
              <a:rPr b="0" i="0" lang="en-US" sz="3780" u="none" cap="none" strike="noStrike">
                <a:solidFill>
                  <a:schemeClr val="dk2"/>
                </a:solidFill>
                <a:latin typeface="Questrial"/>
                <a:ea typeface="Questrial"/>
                <a:cs typeface="Questrial"/>
                <a:sym typeface="Questrial"/>
              </a:rPr>
            </a:br>
            <a:r>
              <a:rPr b="0" i="0" lang="en-US" sz="2430" u="sng" cap="none" strike="noStrike">
                <a:solidFill>
                  <a:schemeClr val="hlink"/>
                </a:solidFill>
                <a:latin typeface="Questrial"/>
                <a:ea typeface="Questrial"/>
                <a:cs typeface="Questrial"/>
                <a:sym typeface="Questrial"/>
                <a:hlinkClick r:id="rId3"/>
              </a:rPr>
              <a:t>www.calpcc.org</a:t>
            </a:r>
            <a:endParaRPr b="0" i="0" sz="2430" u="none" cap="none" strike="noStrike">
              <a:solidFill>
                <a:schemeClr val="dk2"/>
              </a:solidFill>
              <a:latin typeface="Questrial"/>
              <a:ea typeface="Questrial"/>
              <a:cs typeface="Questrial"/>
              <a:sym typeface="Questrial"/>
            </a:endParaRPr>
          </a:p>
        </p:txBody>
      </p:sp>
      <p:sp>
        <p:nvSpPr>
          <p:cNvPr id="368" name="Google Shape;368;p47"/>
          <p:cNvSpPr txBox="1"/>
          <p:nvPr>
            <p:ph idx="1" type="body"/>
          </p:nvPr>
        </p:nvSpPr>
        <p:spPr>
          <a:xfrm>
            <a:off x="609600" y="1352551"/>
            <a:ext cx="3886200" cy="3268624"/>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Counseling &amp; psychotherapy</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Human growth &amp; development</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Career Development</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Group Counseling</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Assessment</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Multicultural counseling</a:t>
            </a:r>
            <a:endParaRPr/>
          </a:p>
        </p:txBody>
      </p:sp>
      <p:sp>
        <p:nvSpPr>
          <p:cNvPr id="369" name="Google Shape;369;p47"/>
          <p:cNvSpPr txBox="1"/>
          <p:nvPr>
            <p:ph idx="2" type="body"/>
          </p:nvPr>
        </p:nvSpPr>
        <p:spPr>
          <a:xfrm>
            <a:off x="4689400" y="1352550"/>
            <a:ext cx="4337100" cy="32685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Diagnostic process</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Research and evaluation</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Professional orientation (Law &amp; Ethics)</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Psychopharmacology</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Substance Abuse/Addictions</a:t>
            </a:r>
            <a:r>
              <a:rPr lang="en-US" sz="2400">
                <a:latin typeface="Arial"/>
                <a:ea typeface="Arial"/>
                <a:cs typeface="Arial"/>
                <a:sym typeface="Arial"/>
              </a:rPr>
              <a:t> </a:t>
            </a:r>
            <a:r>
              <a:rPr b="0" i="0" lang="en-US" sz="2400" u="none" cap="none" strike="noStrike">
                <a:solidFill>
                  <a:schemeClr val="dk1"/>
                </a:solidFill>
                <a:latin typeface="Arial"/>
                <a:ea typeface="Arial"/>
                <a:cs typeface="Arial"/>
                <a:sym typeface="Arial"/>
              </a:rPr>
              <a:t>Counseling</a:t>
            </a:r>
            <a:endParaRPr/>
          </a:p>
          <a:p>
            <a:pPr indent="-320040" lvl="0" marL="320040" marR="0" rtl="0" algn="l">
              <a:spcBef>
                <a:spcPts val="700"/>
              </a:spcBef>
              <a:spcAft>
                <a:spcPts val="0"/>
              </a:spcAft>
              <a:buClr>
                <a:schemeClr val="accent2"/>
              </a:buClr>
              <a:buSzPts val="1440"/>
              <a:buFont typeface="Noto Sans Symbols"/>
              <a:buChar char="◻"/>
            </a:pPr>
            <a:r>
              <a:rPr b="0" i="0" lang="en-US" sz="2400" u="none" cap="none" strike="noStrike">
                <a:solidFill>
                  <a:schemeClr val="dk1"/>
                </a:solidFill>
                <a:latin typeface="Arial"/>
                <a:ea typeface="Arial"/>
                <a:cs typeface="Arial"/>
                <a:sym typeface="Arial"/>
              </a:rPr>
              <a:t>Crisis</a:t>
            </a:r>
            <a:r>
              <a:rPr lang="en-US" sz="2400">
                <a:latin typeface="Arial"/>
                <a:ea typeface="Arial"/>
                <a:cs typeface="Arial"/>
                <a:sym typeface="Arial"/>
              </a:rPr>
              <a:t>/</a:t>
            </a:r>
            <a:r>
              <a:rPr b="0" i="0" lang="en-US" sz="2400" u="none" cap="none" strike="noStrike">
                <a:solidFill>
                  <a:schemeClr val="dk1"/>
                </a:solidFill>
                <a:latin typeface="Arial"/>
                <a:ea typeface="Arial"/>
                <a:cs typeface="Arial"/>
                <a:sym typeface="Arial"/>
              </a:rPr>
              <a:t>Trauma</a:t>
            </a:r>
            <a:r>
              <a:rPr lang="en-US" sz="2400">
                <a:latin typeface="Arial"/>
                <a:ea typeface="Arial"/>
                <a:cs typeface="Arial"/>
                <a:sym typeface="Arial"/>
              </a:rPr>
              <a:t> </a:t>
            </a:r>
            <a:r>
              <a:rPr b="0" i="0" lang="en-US" sz="2400" u="none" cap="none" strike="noStrike">
                <a:solidFill>
                  <a:schemeClr val="dk1"/>
                </a:solidFill>
                <a:latin typeface="Arial"/>
                <a:ea typeface="Arial"/>
                <a:cs typeface="Arial"/>
                <a:sym typeface="Arial"/>
              </a:rPr>
              <a:t>Counseling</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8"/>
          <p:cNvSpPr txBox="1"/>
          <p:nvPr>
            <p:ph type="title"/>
          </p:nvPr>
        </p:nvSpPr>
        <p:spPr>
          <a:xfrm>
            <a:off x="949000" y="6700"/>
            <a:ext cx="8219100" cy="10770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2600" u="none" cap="none" strike="noStrike">
                <a:solidFill>
                  <a:schemeClr val="dk2"/>
                </a:solidFill>
                <a:latin typeface="Questrial"/>
                <a:ea typeface="Questrial"/>
                <a:cs typeface="Questrial"/>
                <a:sym typeface="Questrial"/>
              </a:rPr>
              <a:t>Live Supervision of Culturally Diverse, Bilingual  Practica, Community-Based Fieldwork and</a:t>
            </a:r>
            <a:r>
              <a:rPr lang="en-US" sz="2600"/>
              <a:t> </a:t>
            </a:r>
            <a:r>
              <a:rPr b="0" i="0" lang="en-US" sz="2600" u="none" cap="none" strike="noStrike">
                <a:solidFill>
                  <a:schemeClr val="dk2"/>
                </a:solidFill>
                <a:latin typeface="Questrial"/>
                <a:ea typeface="Questrial"/>
                <a:cs typeface="Questrial"/>
                <a:sym typeface="Questrial"/>
              </a:rPr>
              <a:t>Internships </a:t>
            </a:r>
            <a:endParaRPr b="0" i="0" sz="2600" u="none" cap="none" strike="noStrike">
              <a:solidFill>
                <a:schemeClr val="dk2"/>
              </a:solidFill>
              <a:latin typeface="Questrial"/>
              <a:ea typeface="Questrial"/>
              <a:cs typeface="Questrial"/>
              <a:sym typeface="Questrial"/>
            </a:endParaRPr>
          </a:p>
        </p:txBody>
      </p:sp>
      <p:sp>
        <p:nvSpPr>
          <p:cNvPr id="376" name="Google Shape;376;p48"/>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080"/>
              <a:buFont typeface="Noto Sans Symbols"/>
              <a:buChar char="◻"/>
            </a:pPr>
            <a:r>
              <a:rPr b="0" i="0" lang="en-US" sz="1800" u="none" cap="none" strike="noStrike">
                <a:solidFill>
                  <a:schemeClr val="dk1"/>
                </a:solidFill>
                <a:latin typeface="Arial"/>
                <a:ea typeface="Arial"/>
                <a:cs typeface="Arial"/>
                <a:sym typeface="Arial"/>
              </a:rPr>
              <a:t>Included within the course requirements are the </a:t>
            </a:r>
            <a:r>
              <a:rPr b="0" i="0" lang="en-US" sz="1800" u="none" cap="none" strike="noStrike">
                <a:solidFill>
                  <a:schemeClr val="accent2"/>
                </a:solidFill>
                <a:latin typeface="Arial"/>
                <a:ea typeface="Arial"/>
                <a:cs typeface="Arial"/>
                <a:sym typeface="Arial"/>
              </a:rPr>
              <a:t>clinical experiences of practicum, fieldwork and internship. </a:t>
            </a:r>
            <a:endParaRPr b="0" i="0" sz="1800" u="none" cap="none" strike="noStrike">
              <a:solidFill>
                <a:schemeClr val="accent2"/>
              </a:solidFill>
              <a:latin typeface="Arial"/>
              <a:ea typeface="Arial"/>
              <a:cs typeface="Arial"/>
              <a:sym typeface="Arial"/>
            </a:endParaRPr>
          </a:p>
          <a:p>
            <a:pPr indent="-284480" lvl="1" marL="640080" marR="0" rtl="0" algn="l">
              <a:spcBef>
                <a:spcPts val="550"/>
              </a:spcBef>
              <a:spcAft>
                <a:spcPts val="0"/>
              </a:spcAft>
              <a:buClr>
                <a:schemeClr val="accent1"/>
              </a:buClr>
              <a:buSzPts val="1050"/>
              <a:buFont typeface="Noto Sans Symbols"/>
              <a:buChar char="⬜"/>
            </a:pPr>
            <a:r>
              <a:rPr b="0" i="0" lang="en-US" sz="1500" u="none" cap="none" strike="noStrike">
                <a:solidFill>
                  <a:schemeClr val="dk1"/>
                </a:solidFill>
                <a:latin typeface="Arial"/>
                <a:ea typeface="Arial"/>
                <a:cs typeface="Arial"/>
                <a:sym typeface="Arial"/>
              </a:rPr>
              <a:t>Students must complete </a:t>
            </a:r>
            <a:r>
              <a:rPr b="1" i="0" lang="en-US" sz="1500" u="none" cap="none" strike="noStrike">
                <a:solidFill>
                  <a:srgbClr val="DA1F28"/>
                </a:solidFill>
                <a:latin typeface="Arial"/>
                <a:ea typeface="Arial"/>
                <a:cs typeface="Arial"/>
                <a:sym typeface="Arial"/>
              </a:rPr>
              <a:t>a minimum of 280 hours of face-to-face supervised clinical experience</a:t>
            </a:r>
            <a:r>
              <a:rPr b="1" i="0" lang="en-US" sz="1500" u="none" cap="none" strike="noStrike">
                <a:solidFill>
                  <a:schemeClr val="dk1"/>
                </a:solidFill>
                <a:latin typeface="Arial"/>
                <a:ea typeface="Arial"/>
                <a:cs typeface="Arial"/>
                <a:sym typeface="Arial"/>
              </a:rPr>
              <a:t> </a:t>
            </a:r>
            <a:r>
              <a:rPr b="0" i="0" lang="en-US" sz="1500" u="none" cap="none" strike="noStrike">
                <a:solidFill>
                  <a:schemeClr val="dk1"/>
                </a:solidFill>
                <a:latin typeface="Arial"/>
                <a:ea typeface="Arial"/>
                <a:cs typeface="Arial"/>
                <a:sym typeface="Arial"/>
              </a:rPr>
              <a:t>counseling individuals, families, or groups. </a:t>
            </a:r>
            <a:endParaRPr b="0" i="0" sz="1500" u="none" cap="none" strike="noStrike">
              <a:solidFill>
                <a:schemeClr val="dk1"/>
              </a:solidFill>
              <a:latin typeface="Arial"/>
              <a:ea typeface="Arial"/>
              <a:cs typeface="Arial"/>
              <a:sym typeface="Arial"/>
            </a:endParaRPr>
          </a:p>
          <a:p>
            <a:pPr indent="-284480" lvl="1" marL="640080" marR="0" rtl="0" algn="l">
              <a:spcBef>
                <a:spcPts val="550"/>
              </a:spcBef>
              <a:spcAft>
                <a:spcPts val="0"/>
              </a:spcAft>
              <a:buClr>
                <a:schemeClr val="accent1"/>
              </a:buClr>
              <a:buSzPts val="1050"/>
              <a:buFont typeface="Noto Sans Symbols"/>
              <a:buChar char="⬜"/>
            </a:pPr>
            <a:r>
              <a:rPr b="0" i="0" lang="en-US" sz="1500" u="none" cap="none" strike="noStrike">
                <a:solidFill>
                  <a:schemeClr val="dk1"/>
                </a:solidFill>
                <a:latin typeface="Arial"/>
                <a:ea typeface="Arial"/>
                <a:cs typeface="Arial"/>
                <a:sym typeface="Arial"/>
              </a:rPr>
              <a:t>CBB Practicum supervisors </a:t>
            </a:r>
            <a:r>
              <a:rPr b="0" i="0" lang="en-US" sz="1500" u="none" cap="none" strike="noStrike">
                <a:solidFill>
                  <a:srgbClr val="DA1F28"/>
                </a:solidFill>
                <a:latin typeface="Arial"/>
                <a:ea typeface="Arial"/>
                <a:cs typeface="Arial"/>
                <a:sym typeface="Arial"/>
              </a:rPr>
              <a:t>provide live supervision of student-client interactions </a:t>
            </a:r>
            <a:r>
              <a:rPr b="0" i="0" lang="en-US" sz="1500" u="none" cap="none" strike="noStrike">
                <a:solidFill>
                  <a:schemeClr val="dk1"/>
                </a:solidFill>
                <a:latin typeface="Arial"/>
                <a:ea typeface="Arial"/>
                <a:cs typeface="Arial"/>
                <a:sym typeface="Arial"/>
              </a:rPr>
              <a:t>during counseling sessions at the Center for Community Counseling Clinic using one-way mirrored counseling booths and an intercom system. </a:t>
            </a:r>
            <a:endParaRPr/>
          </a:p>
          <a:p>
            <a:pPr indent="-320040" lvl="0" marL="320040" marR="0" rtl="0" algn="l">
              <a:spcBef>
                <a:spcPts val="700"/>
              </a:spcBef>
              <a:spcAft>
                <a:spcPts val="0"/>
              </a:spcAft>
              <a:buClr>
                <a:schemeClr val="accent2"/>
              </a:buClr>
              <a:buSzPts val="1080"/>
              <a:buFont typeface="Noto Sans Symbols"/>
              <a:buChar char="◻"/>
            </a:pPr>
            <a:r>
              <a:rPr b="0" i="0" lang="en-US" sz="1800" u="none" cap="none" strike="noStrike">
                <a:solidFill>
                  <a:schemeClr val="dk1"/>
                </a:solidFill>
                <a:latin typeface="Arial"/>
                <a:ea typeface="Arial"/>
                <a:cs typeface="Arial"/>
                <a:sym typeface="Arial"/>
              </a:rPr>
              <a:t>CBB students receive an average of at least one hour of direct supervisor contact for every five hours of client contact in each setting. “One hour of direct supervisor contact,” means one hour of face-to-face contact on an individual basis, or two hours of face-to-face contact in a group of not more than eight persons in segments lasting no less than one continuous hour.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CCCE Counseling Session 1.jpg" id="381" name="Google Shape;381;p49"/>
          <p:cNvPicPr preferRelativeResize="0"/>
          <p:nvPr>
            <p:ph idx="2" type="pic"/>
          </p:nvPr>
        </p:nvPicPr>
        <p:blipFill rotWithShape="1">
          <a:blip r:embed="rId3">
            <a:alphaModFix/>
          </a:blip>
          <a:srcRect b="36298" l="0" r="0" t="7325"/>
          <a:stretch/>
        </p:blipFill>
        <p:spPr>
          <a:xfrm>
            <a:off x="1557668" y="62498"/>
            <a:ext cx="7586332" cy="31950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82" name="Google Shape;382;p49"/>
          <p:cNvSpPr txBox="1"/>
          <p:nvPr>
            <p:ph idx="1" type="body"/>
          </p:nvPr>
        </p:nvSpPr>
        <p:spPr>
          <a:xfrm>
            <a:off x="1600200" y="4114800"/>
            <a:ext cx="7315200" cy="5143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2"/>
              </a:buClr>
              <a:buFont typeface="Noto Sans Symbols"/>
              <a:buNone/>
            </a:pPr>
            <a:r>
              <a:rPr b="0" i="0" lang="en-US" sz="1700" u="none" cap="none" strike="noStrike">
                <a:solidFill>
                  <a:schemeClr val="lt1"/>
                </a:solidFill>
                <a:latin typeface="Questrial"/>
                <a:ea typeface="Questrial"/>
                <a:cs typeface="Questrial"/>
                <a:sym typeface="Questrial"/>
              </a:rPr>
              <a:t>Center for Community Counseling and Engagement</a:t>
            </a:r>
            <a:endParaRPr b="0" i="0" sz="1700" u="none" cap="none" strike="noStrike">
              <a:solidFill>
                <a:schemeClr val="lt1"/>
              </a:solidFill>
              <a:latin typeface="Questrial"/>
              <a:ea typeface="Questrial"/>
              <a:cs typeface="Questrial"/>
              <a:sym typeface="Questrial"/>
            </a:endParaRPr>
          </a:p>
        </p:txBody>
      </p:sp>
      <p:sp>
        <p:nvSpPr>
          <p:cNvPr id="383" name="Google Shape;383;p49"/>
          <p:cNvSpPr txBox="1"/>
          <p:nvPr>
            <p:ph type="title"/>
          </p:nvPr>
        </p:nvSpPr>
        <p:spPr>
          <a:xfrm>
            <a:off x="1600200" y="3543300"/>
            <a:ext cx="73152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Font typeface="Questrial"/>
              <a:buNone/>
            </a:pPr>
            <a:r>
              <a:rPr b="0" i="0" lang="en-US" sz="2520" u="none" cap="none" strike="noStrike">
                <a:solidFill>
                  <a:srgbClr val="FFFFFF"/>
                </a:solidFill>
                <a:latin typeface="Questrial"/>
                <a:ea typeface="Questrial"/>
                <a:cs typeface="Questrial"/>
                <a:sym typeface="Questrial"/>
              </a:rPr>
              <a:t>LEARNING GOALS AND OBJECTIVES</a:t>
            </a:r>
            <a:endParaRPr b="0" i="0" sz="2520" u="none" cap="none" strike="noStrike">
              <a:solidFill>
                <a:srgbClr val="FFFFFF"/>
              </a:solidFill>
              <a:latin typeface="Questrial"/>
              <a:ea typeface="Questrial"/>
              <a:cs typeface="Questrial"/>
              <a:sym typeface="Quest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grpSp>
        <p:nvGrpSpPr>
          <p:cNvPr id="389" name="Google Shape;389;p50"/>
          <p:cNvGrpSpPr/>
          <p:nvPr/>
        </p:nvGrpSpPr>
        <p:grpSpPr>
          <a:xfrm>
            <a:off x="423863" y="952500"/>
            <a:ext cx="8329612" cy="3935363"/>
            <a:chOff x="423319" y="1269874"/>
            <a:chExt cx="8329798" cy="5247298"/>
          </a:xfrm>
        </p:grpSpPr>
        <p:sp>
          <p:nvSpPr>
            <p:cNvPr id="390" name="Google Shape;390;p50"/>
            <p:cNvSpPr/>
            <p:nvPr/>
          </p:nvSpPr>
          <p:spPr>
            <a:xfrm>
              <a:off x="450307" y="1269874"/>
              <a:ext cx="3737058" cy="2251139"/>
            </a:xfrm>
            <a:prstGeom prst="rect">
              <a:avLst/>
            </a:prstGeom>
            <a:gradFill>
              <a:gsLst>
                <a:gs pos="0">
                  <a:srgbClr val="E35513"/>
                </a:gs>
                <a:gs pos="100000">
                  <a:srgbClr val="E35515"/>
                </a:gs>
              </a:gsLst>
              <a:lin ang="0" scaled="0"/>
            </a:gra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91" name="Google Shape;391;p50"/>
            <p:cNvSpPr/>
            <p:nvPr/>
          </p:nvSpPr>
          <p:spPr>
            <a:xfrm>
              <a:off x="5017647" y="1269874"/>
              <a:ext cx="3735470" cy="2251139"/>
            </a:xfrm>
            <a:prstGeom prst="rect">
              <a:avLst/>
            </a:prstGeom>
            <a:solidFill>
              <a:srgbClr val="9FB30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92" name="Google Shape;392;p50"/>
            <p:cNvSpPr/>
            <p:nvPr/>
          </p:nvSpPr>
          <p:spPr>
            <a:xfrm>
              <a:off x="450307" y="4221120"/>
              <a:ext cx="3737058" cy="2251139"/>
            </a:xfrm>
            <a:prstGeom prst="rect">
              <a:avLst/>
            </a:prstGeom>
            <a:solidFill>
              <a:srgbClr val="DEB400"/>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93" name="Google Shape;393;p50"/>
            <p:cNvSpPr/>
            <p:nvPr/>
          </p:nvSpPr>
          <p:spPr>
            <a:xfrm>
              <a:off x="5017647" y="4221120"/>
              <a:ext cx="3735470" cy="2251139"/>
            </a:xfrm>
            <a:prstGeom prst="rect">
              <a:avLst/>
            </a:prstGeom>
            <a:solidFill>
              <a:srgbClr val="0082DA"/>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94" name="Google Shape;394;p50"/>
            <p:cNvSpPr/>
            <p:nvPr/>
          </p:nvSpPr>
          <p:spPr>
            <a:xfrm rot="8214161">
              <a:off x="4646163" y="1971569"/>
              <a:ext cx="1793915" cy="1825677"/>
            </a:xfrm>
            <a:prstGeom prst="rightArrow">
              <a:avLst>
                <a:gd fmla="val 50000" name="adj1"/>
                <a:gd fmla="val 50000" name="adj2"/>
              </a:avLst>
            </a:prstGeom>
            <a:solidFill>
              <a:schemeClr val="lt1"/>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95" name="Google Shape;395;p50"/>
            <p:cNvSpPr/>
            <p:nvPr/>
          </p:nvSpPr>
          <p:spPr>
            <a:xfrm rot="-8235653">
              <a:off x="4511222" y="3794070"/>
              <a:ext cx="1792328" cy="1827265"/>
            </a:xfrm>
            <a:prstGeom prst="rightArrow">
              <a:avLst>
                <a:gd fmla="val 50000" name="adj1"/>
                <a:gd fmla="val 50000" name="adj2"/>
              </a:avLst>
            </a:prstGeom>
            <a:solidFill>
              <a:schemeClr val="l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96" name="Google Shape;396;p50"/>
            <p:cNvSpPr/>
            <p:nvPr/>
          </p:nvSpPr>
          <p:spPr>
            <a:xfrm rot="2512001">
              <a:off x="2761758" y="1882666"/>
              <a:ext cx="1792328" cy="1825677"/>
            </a:xfrm>
            <a:prstGeom prst="rightArrow">
              <a:avLst>
                <a:gd fmla="val 50000" name="adj1"/>
                <a:gd fmla="val 50000"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397" name="Google Shape;397;p50"/>
            <p:cNvSpPr/>
            <p:nvPr/>
          </p:nvSpPr>
          <p:spPr>
            <a:xfrm rot="-2454224">
              <a:off x="2895111" y="3909962"/>
              <a:ext cx="1792328" cy="1825677"/>
            </a:xfrm>
            <a:prstGeom prst="rightArrow">
              <a:avLst>
                <a:gd fmla="val 50000" name="adj1"/>
                <a:gd fmla="val 50000" name="adj2"/>
              </a:avLst>
            </a:prstGeom>
            <a:solidFill>
              <a:schemeClr val="lt1"/>
            </a:solidFill>
            <a:ln>
              <a:noFill/>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grpSp>
          <p:nvGrpSpPr>
            <p:cNvPr id="398" name="Google Shape;398;p50"/>
            <p:cNvGrpSpPr/>
            <p:nvPr/>
          </p:nvGrpSpPr>
          <p:grpSpPr>
            <a:xfrm>
              <a:off x="3657128" y="2855832"/>
              <a:ext cx="1893931" cy="1893944"/>
              <a:chOff x="3656893" y="2855758"/>
              <a:chExt cx="1894156" cy="1894168"/>
            </a:xfrm>
          </p:grpSpPr>
          <p:sp>
            <p:nvSpPr>
              <p:cNvPr id="399" name="Google Shape;399;p50"/>
              <p:cNvSpPr/>
              <p:nvPr/>
            </p:nvSpPr>
            <p:spPr>
              <a:xfrm>
                <a:off x="3656893" y="2855758"/>
                <a:ext cx="1894156" cy="1894168"/>
              </a:xfrm>
              <a:prstGeom prst="ellipse">
                <a:avLst/>
              </a:prstGeom>
              <a:solidFill>
                <a:srgbClr val="C34D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400" name="Google Shape;400;p50"/>
              <p:cNvSpPr/>
              <p:nvPr/>
            </p:nvSpPr>
            <p:spPr>
              <a:xfrm>
                <a:off x="3885525" y="3044696"/>
                <a:ext cx="1504756" cy="1501996"/>
              </a:xfrm>
              <a:prstGeom prst="ellipse">
                <a:avLst/>
              </a:prstGeom>
              <a:no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grpSp>
        <p:sp>
          <p:nvSpPr>
            <p:cNvPr id="401" name="Google Shape;401;p50"/>
            <p:cNvSpPr txBox="1"/>
            <p:nvPr/>
          </p:nvSpPr>
          <p:spPr>
            <a:xfrm>
              <a:off x="4038137" y="3022523"/>
              <a:ext cx="1160709" cy="13542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chemeClr val="lt1"/>
                  </a:solidFill>
                  <a:latin typeface="Calibri"/>
                  <a:ea typeface="Calibri"/>
                  <a:cs typeface="Calibri"/>
                  <a:sym typeface="Calibri"/>
                </a:rPr>
                <a:t>CBB</a:t>
              </a:r>
              <a:endParaRPr/>
            </a:p>
            <a:p>
              <a:pPr indent="0" lvl="0" marL="0" marR="0" rtl="0" algn="ctr">
                <a:spcBef>
                  <a:spcPts val="0"/>
                </a:spcBef>
                <a:spcAft>
                  <a:spcPts val="0"/>
                </a:spcAft>
                <a:buNone/>
              </a:pPr>
              <a:r>
                <a:rPr b="0" i="0" lang="en-US" sz="1200" u="none" cap="none" strike="noStrike">
                  <a:solidFill>
                    <a:schemeClr val="lt1"/>
                  </a:solidFill>
                  <a:latin typeface="Calibri"/>
                  <a:ea typeface="Calibri"/>
                  <a:cs typeface="Calibri"/>
                  <a:sym typeface="Calibri"/>
                </a:rPr>
                <a:t>Multicultural Community Counselor/Advocates</a:t>
              </a:r>
              <a:endParaRPr b="0" i="0" sz="1200" u="none" cap="none" strike="noStrike">
                <a:solidFill>
                  <a:schemeClr val="lt1"/>
                </a:solidFill>
                <a:latin typeface="Calibri"/>
                <a:ea typeface="Calibri"/>
                <a:cs typeface="Calibri"/>
                <a:sym typeface="Calibri"/>
              </a:endParaRPr>
            </a:p>
          </p:txBody>
        </p:sp>
        <p:sp>
          <p:nvSpPr>
            <p:cNvPr id="402" name="Google Shape;402;p50"/>
            <p:cNvSpPr txBox="1"/>
            <p:nvPr/>
          </p:nvSpPr>
          <p:spPr>
            <a:xfrm>
              <a:off x="6254174" y="4342156"/>
              <a:ext cx="2498939" cy="21750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600" u="none" cap="none" strike="noStrike">
                  <a:solidFill>
                    <a:srgbClr val="FFFFFF"/>
                  </a:solidFill>
                  <a:latin typeface="Calibri"/>
                  <a:ea typeface="Calibri"/>
                  <a:cs typeface="Calibri"/>
                  <a:sym typeface="Calibri"/>
                </a:rPr>
                <a:t>SELF-AWARENESS &amp; CARE</a:t>
              </a:r>
              <a:endParaRPr/>
            </a:p>
            <a:p>
              <a:pPr indent="0" lvl="0" marL="0" marR="0" rtl="0" algn="l">
                <a:spcBef>
                  <a:spcPts val="0"/>
                </a:spcBef>
                <a:spcAft>
                  <a:spcPts val="0"/>
                </a:spcAft>
                <a:buNone/>
              </a:pPr>
              <a:r>
                <a:rPr b="0" i="0" lang="en-US" sz="1400" u="none" cap="none" strike="noStrike">
                  <a:solidFill>
                    <a:srgbClr val="FFFFFF"/>
                  </a:solidFill>
                  <a:latin typeface="Calibri"/>
                  <a:ea typeface="Calibri"/>
                  <a:cs typeface="Calibri"/>
                  <a:sym typeface="Calibri"/>
                </a:rPr>
                <a:t>conceptualize and practice self- awareness and personal insight that supports professional growth and development in the interest of clients and communities. </a:t>
              </a:r>
              <a:endParaRPr/>
            </a:p>
          </p:txBody>
        </p:sp>
        <p:sp>
          <p:nvSpPr>
            <p:cNvPr id="403" name="Google Shape;403;p50"/>
            <p:cNvSpPr txBox="1"/>
            <p:nvPr/>
          </p:nvSpPr>
          <p:spPr>
            <a:xfrm>
              <a:off x="6459006" y="1373288"/>
              <a:ext cx="2266798" cy="22160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600" u="none" cap="none" strike="noStrike">
                  <a:solidFill>
                    <a:srgbClr val="FFFFFF"/>
                  </a:solidFill>
                  <a:latin typeface="Calibri"/>
                  <a:ea typeface="Calibri"/>
                  <a:cs typeface="Calibri"/>
                  <a:sym typeface="Calibri"/>
                </a:rPr>
                <a:t>MULTICULTURAL/</a:t>
              </a:r>
              <a:endParaRPr b="1" i="0" sz="1600" u="none" cap="none" strike="noStrike">
                <a:solidFill>
                  <a:srgbClr val="FFFFFF"/>
                </a:solidFill>
                <a:latin typeface="Calibri"/>
                <a:ea typeface="Calibri"/>
                <a:cs typeface="Calibri"/>
                <a:sym typeface="Calibri"/>
              </a:endParaRPr>
            </a:p>
            <a:p>
              <a:pPr indent="0" lvl="0" marL="0" marR="0" rtl="0" algn="l">
                <a:spcBef>
                  <a:spcPts val="0"/>
                </a:spcBef>
                <a:spcAft>
                  <a:spcPts val="0"/>
                </a:spcAft>
                <a:buNone/>
              </a:pPr>
              <a:r>
                <a:rPr b="1" i="0" lang="en-US" sz="1600" u="none" cap="none" strike="noStrike">
                  <a:solidFill>
                    <a:srgbClr val="FFFFFF"/>
                  </a:solidFill>
                  <a:latin typeface="Calibri"/>
                  <a:ea typeface="Calibri"/>
                  <a:cs typeface="Calibri"/>
                  <a:sym typeface="Calibri"/>
                </a:rPr>
                <a:t>MULTILINGUAL</a:t>
              </a:r>
              <a:endParaRPr b="1" i="0" sz="1600" u="none" cap="none" strike="noStrike">
                <a:solidFill>
                  <a:srgbClr val="FFFFFF"/>
                </a:solidFill>
                <a:latin typeface="Calibri"/>
                <a:ea typeface="Calibri"/>
                <a:cs typeface="Calibri"/>
                <a:sym typeface="Calibri"/>
              </a:endParaRPr>
            </a:p>
            <a:p>
              <a:pPr indent="0" lvl="0" marL="0" marR="0" rtl="0" algn="l">
                <a:spcBef>
                  <a:spcPts val="0"/>
                </a:spcBef>
                <a:spcAft>
                  <a:spcPts val="0"/>
                </a:spcAft>
                <a:buNone/>
              </a:pPr>
              <a:r>
                <a:rPr b="0" i="0" lang="en-US" sz="1400" u="none" cap="none" strike="noStrike">
                  <a:solidFill>
                    <a:srgbClr val="FFFFFF"/>
                  </a:solidFill>
                  <a:latin typeface="Calibri"/>
                  <a:ea typeface="Calibri"/>
                  <a:cs typeface="Calibri"/>
                  <a:sym typeface="Calibri"/>
                </a:rPr>
                <a:t>conceptualize and integrate multicultural knowledge and experience into community counseling theory, practice and research </a:t>
              </a:r>
              <a:endParaRPr b="0" i="0" sz="1400" u="none" cap="none" strike="noStrike">
                <a:solidFill>
                  <a:srgbClr val="FFFFFF"/>
                </a:solidFill>
                <a:latin typeface="Calibri"/>
                <a:ea typeface="Calibri"/>
                <a:cs typeface="Calibri"/>
                <a:sym typeface="Calibri"/>
              </a:endParaRPr>
            </a:p>
          </p:txBody>
        </p:sp>
        <p:sp>
          <p:nvSpPr>
            <p:cNvPr id="404" name="Google Shape;404;p50"/>
            <p:cNvSpPr txBox="1"/>
            <p:nvPr/>
          </p:nvSpPr>
          <p:spPr>
            <a:xfrm>
              <a:off x="450622" y="4341838"/>
              <a:ext cx="2690100" cy="175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600" u="none" cap="none" strike="noStrike">
                  <a:solidFill>
                    <a:srgbClr val="FFFFFF"/>
                  </a:solidFill>
                  <a:latin typeface="Calibri"/>
                  <a:ea typeface="Calibri"/>
                  <a:cs typeface="Calibri"/>
                  <a:sym typeface="Calibri"/>
                </a:rPr>
                <a:t>SOCIAL JUSTICE &amp; ADVOCACY</a:t>
              </a:r>
              <a:endParaRPr sz="1600"/>
            </a:p>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conceptualize and integrate social justice and advocacy into counseling theory, practice and research </a:t>
              </a:r>
              <a:endParaRPr/>
            </a:p>
            <a:p>
              <a:pPr indent="0" lvl="0" marL="0" marR="0" rtl="0" algn="l">
                <a:spcBef>
                  <a:spcPts val="0"/>
                </a:spcBef>
                <a:spcAft>
                  <a:spcPts val="0"/>
                </a:spcAft>
                <a:buNone/>
              </a:pPr>
              <a:r>
                <a:rPr b="0" i="0" lang="en-US" sz="1200" u="none" cap="none" strike="noStrike">
                  <a:solidFill>
                    <a:srgbClr val="FFFFFF"/>
                  </a:solidFill>
                  <a:latin typeface="Calibri"/>
                  <a:ea typeface="Calibri"/>
                  <a:cs typeface="Calibri"/>
                  <a:sym typeface="Calibri"/>
                </a:rPr>
                <a:t>Democratic theory, processes &amp; skills; critical theory, community capital.</a:t>
              </a:r>
              <a:endParaRPr b="0" i="0" sz="1200" u="none" cap="none" strike="noStrike">
                <a:solidFill>
                  <a:srgbClr val="FFFFFF"/>
                </a:solidFill>
                <a:latin typeface="Calibri"/>
                <a:ea typeface="Calibri"/>
                <a:cs typeface="Calibri"/>
                <a:sym typeface="Calibri"/>
              </a:endParaRPr>
            </a:p>
          </p:txBody>
        </p:sp>
        <p:sp>
          <p:nvSpPr>
            <p:cNvPr id="405" name="Google Shape;405;p50"/>
            <p:cNvSpPr txBox="1"/>
            <p:nvPr/>
          </p:nvSpPr>
          <p:spPr>
            <a:xfrm>
              <a:off x="423319" y="1328300"/>
              <a:ext cx="2485282" cy="21750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400" u="none" cap="none" strike="noStrike">
                  <a:solidFill>
                    <a:schemeClr val="lt1"/>
                  </a:solidFill>
                  <a:latin typeface="Calibri"/>
                  <a:ea typeface="Calibri"/>
                  <a:cs typeface="Calibri"/>
                  <a:sym typeface="Calibri"/>
                </a:rPr>
                <a:t>COMMUNITY COUNSELING KNOWLEDGE &amp; SKILLS</a:t>
              </a:r>
              <a:endParaRPr/>
            </a:p>
            <a:p>
              <a:pPr indent="0" lvl="0" marL="0" marR="0" rtl="0" algn="l">
                <a:spcBef>
                  <a:spcPts val="0"/>
                </a:spcBef>
                <a:spcAft>
                  <a:spcPts val="0"/>
                </a:spcAft>
                <a:buNone/>
              </a:pPr>
              <a:r>
                <a:rPr b="0" i="0" lang="en-US" sz="1200" u="none" cap="none" strike="noStrike">
                  <a:solidFill>
                    <a:schemeClr val="lt1"/>
                  </a:solidFill>
                  <a:latin typeface="Calibri"/>
                  <a:ea typeface="Calibri"/>
                  <a:cs typeface="Calibri"/>
                  <a:sym typeface="Calibri"/>
                </a:rPr>
                <a:t>Awareness and knowledge of counseling theories, models and methods from a multicultural perspective and a transformative paradigm and apply them in counseling practice and research </a:t>
              </a:r>
              <a:endParaRPr b="0" i="0" sz="1200" u="none" cap="none" strike="noStrike">
                <a:solidFill>
                  <a:schemeClr val="lt1"/>
                </a:solidFill>
                <a:latin typeface="Calibri"/>
                <a:ea typeface="Calibri"/>
                <a:cs typeface="Calibri"/>
                <a:sym typeface="Calibri"/>
              </a:endParaRPr>
            </a:p>
          </p:txBody>
        </p:sp>
      </p:grpSp>
      <p:sp>
        <p:nvSpPr>
          <p:cNvPr id="406" name="Google Shape;406;p50"/>
          <p:cNvSpPr txBox="1"/>
          <p:nvPr>
            <p:ph type="title"/>
          </p:nvPr>
        </p:nvSpPr>
        <p:spPr>
          <a:xfrm>
            <a:off x="1295400" y="-19050"/>
            <a:ext cx="7467600" cy="10058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44F84"/>
              </a:buClr>
              <a:buFont typeface="Questrial"/>
              <a:buNone/>
            </a:pPr>
            <a:r>
              <a:rPr b="0" i="0" lang="en-US" sz="4400" u="none" cap="none" strike="noStrike">
                <a:solidFill>
                  <a:srgbClr val="044F84"/>
                </a:solidFill>
                <a:latin typeface="Questrial"/>
                <a:ea typeface="Questrial"/>
                <a:cs typeface="Questrial"/>
                <a:sym typeface="Questrial"/>
              </a:rPr>
              <a:t>Core Learning Objectives</a:t>
            </a:r>
            <a:endParaRPr b="0" i="0" sz="4200" u="none" cap="none" strike="noStrike">
              <a:solidFill>
                <a:schemeClr val="dk2"/>
              </a:solidFill>
              <a:latin typeface="Questrial"/>
              <a:ea typeface="Questrial"/>
              <a:cs typeface="Questrial"/>
              <a:sym typeface="Quest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1"/>
          <p:cNvSpPr txBox="1"/>
          <p:nvPr>
            <p:ph type="title"/>
          </p:nvPr>
        </p:nvSpPr>
        <p:spPr>
          <a:xfrm>
            <a:off x="1143000" y="118110"/>
            <a:ext cx="7623048"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lang="en-US" sz="3780"/>
              <a:t>Sample</a:t>
            </a:r>
            <a:br>
              <a:rPr b="0" i="0" lang="en-US" sz="3780" u="none" cap="none" strike="noStrike">
                <a:solidFill>
                  <a:schemeClr val="dk2"/>
                </a:solidFill>
                <a:latin typeface="Questrial"/>
                <a:ea typeface="Questrial"/>
                <a:cs typeface="Questrial"/>
                <a:sym typeface="Questrial"/>
              </a:rPr>
            </a:br>
            <a:r>
              <a:rPr b="0" i="0" lang="en-US" sz="3780" u="none" cap="none" strike="noStrike">
                <a:solidFill>
                  <a:schemeClr val="dk2"/>
                </a:solidFill>
                <a:latin typeface="Questrial"/>
                <a:ea typeface="Questrial"/>
                <a:cs typeface="Questrial"/>
                <a:sym typeface="Questrial"/>
              </a:rPr>
              <a:t>CBB Sequence of Study—Year #1</a:t>
            </a:r>
            <a:endParaRPr b="0" i="0" sz="3780" u="none" cap="none" strike="noStrike">
              <a:solidFill>
                <a:schemeClr val="dk2"/>
              </a:solidFill>
              <a:latin typeface="Questrial"/>
              <a:ea typeface="Questrial"/>
              <a:cs typeface="Questrial"/>
              <a:sym typeface="Questrial"/>
            </a:endParaRPr>
          </a:p>
        </p:txBody>
      </p:sp>
      <p:sp>
        <p:nvSpPr>
          <p:cNvPr id="412" name="Google Shape;412;p51"/>
          <p:cNvSpPr txBox="1"/>
          <p:nvPr>
            <p:ph idx="1" type="body"/>
          </p:nvPr>
        </p:nvSpPr>
        <p:spPr>
          <a:xfrm>
            <a:off x="609600" y="1919818"/>
            <a:ext cx="3886200" cy="2628900"/>
          </a:xfrm>
          <a:prstGeom prst="rect">
            <a:avLst/>
          </a:prstGeom>
          <a:noFill/>
          <a:ln>
            <a:noFill/>
          </a:ln>
        </p:spPr>
        <p:txBody>
          <a:bodyPr anchorCtr="0" anchor="t" bIns="45700" lIns="91425" spcFirstLastPara="1" rIns="91425" wrap="square" tIns="45700">
            <a:noAutofit/>
          </a:bodyPr>
          <a:lstStyle/>
          <a:p>
            <a:pPr indent="-354520" lvl="0" marL="320040" marR="0" rtl="0" algn="l">
              <a:lnSpc>
                <a:spcPct val="80000"/>
              </a:lnSpc>
              <a:spcBef>
                <a:spcPts val="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740 </a:t>
            </a:r>
            <a:r>
              <a:rPr b="0" i="0" lang="en-US" sz="1500" u="none" cap="none" strike="noStrike">
                <a:solidFill>
                  <a:schemeClr val="dk1"/>
                </a:solidFill>
                <a:latin typeface="Arial"/>
                <a:ea typeface="Arial"/>
                <a:cs typeface="Arial"/>
                <a:sym typeface="Arial"/>
              </a:rPr>
              <a:t>Practicum: Individual Counseling</a:t>
            </a:r>
            <a:endParaRPr sz="1500"/>
          </a:p>
          <a:p>
            <a:pPr indent="-354520" lvl="0" marL="320040" marR="0" rtl="0" algn="l">
              <a:lnSpc>
                <a:spcPct val="80000"/>
              </a:lnSpc>
              <a:spcBef>
                <a:spcPts val="70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730 </a:t>
            </a:r>
            <a:r>
              <a:rPr b="0" i="0" lang="en-US" sz="1500" u="none" cap="none" strike="noStrike">
                <a:solidFill>
                  <a:schemeClr val="dk1"/>
                </a:solidFill>
                <a:latin typeface="Arial"/>
                <a:ea typeface="Arial"/>
                <a:cs typeface="Arial"/>
                <a:sym typeface="Arial"/>
              </a:rPr>
              <a:t>Fieldwork in Counseling</a:t>
            </a:r>
            <a:endParaRPr sz="1500"/>
          </a:p>
          <a:p>
            <a:pPr indent="-354520" lvl="0" marL="320040" marR="0" rtl="0" algn="l">
              <a:lnSpc>
                <a:spcPct val="80000"/>
              </a:lnSpc>
              <a:spcBef>
                <a:spcPts val="70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600/L </a:t>
            </a:r>
            <a:r>
              <a:rPr b="0" i="0" lang="en-US" sz="1500" u="none" cap="none" strike="noStrike">
                <a:solidFill>
                  <a:schemeClr val="dk1"/>
                </a:solidFill>
                <a:latin typeface="Arial"/>
                <a:ea typeface="Arial"/>
                <a:cs typeface="Arial"/>
                <a:sym typeface="Arial"/>
              </a:rPr>
              <a:t>Cross-Cultural</a:t>
            </a:r>
            <a:r>
              <a:rPr b="1" i="0" lang="en-US" sz="1500" u="none" cap="none" strike="noStrike">
                <a:solidFill>
                  <a:schemeClr val="dk1"/>
                </a:solidFill>
                <a:latin typeface="Arial"/>
                <a:ea typeface="Arial"/>
                <a:cs typeface="Arial"/>
                <a:sym typeface="Arial"/>
              </a:rPr>
              <a:t> </a:t>
            </a:r>
            <a:r>
              <a:rPr b="0" i="0" lang="en-US" sz="1500" u="none" cap="none" strike="noStrike">
                <a:solidFill>
                  <a:schemeClr val="dk1"/>
                </a:solidFill>
                <a:latin typeface="Arial"/>
                <a:ea typeface="Arial"/>
                <a:cs typeface="Arial"/>
                <a:sym typeface="Arial"/>
              </a:rPr>
              <a:t>Counseling &amp; Lab </a:t>
            </a:r>
            <a:endParaRPr sz="1500"/>
          </a:p>
          <a:p>
            <a:pPr indent="-354520" lvl="0" marL="320040" marR="0" rtl="0" algn="l">
              <a:lnSpc>
                <a:spcPct val="80000"/>
              </a:lnSpc>
              <a:spcBef>
                <a:spcPts val="70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606B </a:t>
            </a:r>
            <a:r>
              <a:rPr b="0" i="0" lang="en-US" sz="1500" u="none" cap="none" strike="noStrike">
                <a:solidFill>
                  <a:schemeClr val="dk1"/>
                </a:solidFill>
                <a:latin typeface="Arial"/>
                <a:ea typeface="Arial"/>
                <a:cs typeface="Arial"/>
                <a:sym typeface="Arial"/>
              </a:rPr>
              <a:t>Professional Issues in Mental Health Practice: Community-Based Block</a:t>
            </a:r>
            <a:endParaRPr sz="1500"/>
          </a:p>
          <a:p>
            <a:pPr indent="-354520" lvl="0" marL="320040" marR="0" rtl="0" algn="l">
              <a:lnSpc>
                <a:spcPct val="80000"/>
              </a:lnSpc>
              <a:spcBef>
                <a:spcPts val="70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621/L</a:t>
            </a:r>
            <a:r>
              <a:rPr b="0" i="0" lang="en-US" sz="1500" u="none" cap="none" strike="noStrike">
                <a:solidFill>
                  <a:schemeClr val="dk1"/>
                </a:solidFill>
                <a:latin typeface="Arial"/>
                <a:ea typeface="Arial"/>
                <a:cs typeface="Arial"/>
                <a:sym typeface="Arial"/>
              </a:rPr>
              <a:t> Social Justice Democratic Theory, Processes, and Skills &amp; Lab </a:t>
            </a:r>
            <a:endParaRPr b="0" i="0" sz="1500" u="none" cap="none" strike="noStrike">
              <a:solidFill>
                <a:schemeClr val="dk1"/>
              </a:solidFill>
              <a:latin typeface="Arial"/>
              <a:ea typeface="Arial"/>
              <a:cs typeface="Arial"/>
              <a:sym typeface="Arial"/>
            </a:endParaRPr>
          </a:p>
          <a:p>
            <a:pPr indent="-304800" lvl="0" marL="320040" rtl="0" algn="l">
              <a:spcBef>
                <a:spcPts val="700"/>
              </a:spcBef>
              <a:spcAft>
                <a:spcPts val="0"/>
              </a:spcAft>
              <a:buClr>
                <a:schemeClr val="accent2"/>
              </a:buClr>
              <a:buSzPts val="1500"/>
              <a:buFont typeface="Arial"/>
              <a:buChar char="◻"/>
            </a:pPr>
            <a:r>
              <a:rPr b="1" lang="en-US" sz="1500">
                <a:latin typeface="Arial"/>
                <a:ea typeface="Arial"/>
                <a:cs typeface="Arial"/>
                <a:sym typeface="Arial"/>
              </a:rPr>
              <a:t>CSP 650 </a:t>
            </a:r>
            <a:r>
              <a:rPr lang="en-US" sz="1500">
                <a:latin typeface="Arial"/>
                <a:ea typeface="Arial"/>
                <a:cs typeface="Arial"/>
                <a:sym typeface="Arial"/>
              </a:rPr>
              <a:t>Trauma and Crisis Counseling in Multicultural Contexts </a:t>
            </a:r>
            <a:endParaRPr sz="1500">
              <a:latin typeface="Arial"/>
              <a:ea typeface="Arial"/>
              <a:cs typeface="Arial"/>
              <a:sym typeface="Arial"/>
            </a:endParaRPr>
          </a:p>
        </p:txBody>
      </p:sp>
      <p:sp>
        <p:nvSpPr>
          <p:cNvPr id="413" name="Google Shape;413;p51"/>
          <p:cNvSpPr txBox="1"/>
          <p:nvPr>
            <p:ph idx="2" type="body"/>
          </p:nvPr>
        </p:nvSpPr>
        <p:spPr>
          <a:xfrm>
            <a:off x="4800600" y="1919818"/>
            <a:ext cx="3886200" cy="2628900"/>
          </a:xfrm>
          <a:prstGeom prst="rect">
            <a:avLst/>
          </a:prstGeom>
          <a:noFill/>
          <a:ln>
            <a:noFill/>
          </a:ln>
        </p:spPr>
        <p:txBody>
          <a:bodyPr anchorCtr="0" anchor="t" bIns="45700" lIns="91425" spcFirstLastPara="1" rIns="91425" wrap="square" tIns="45700">
            <a:noAutofit/>
          </a:bodyPr>
          <a:lstStyle/>
          <a:p>
            <a:pPr indent="-358140" lvl="0" marL="320040" marR="0" rtl="0" algn="l">
              <a:spcBef>
                <a:spcPts val="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740 </a:t>
            </a:r>
            <a:r>
              <a:rPr b="0" i="0" lang="en-US" sz="1500" u="none" cap="none" strike="noStrike">
                <a:solidFill>
                  <a:schemeClr val="dk1"/>
                </a:solidFill>
                <a:latin typeface="Arial"/>
                <a:ea typeface="Arial"/>
                <a:cs typeface="Arial"/>
                <a:sym typeface="Arial"/>
              </a:rPr>
              <a:t>Practicum: Individual Counseling</a:t>
            </a:r>
            <a:endParaRPr sz="1500"/>
          </a:p>
          <a:p>
            <a:pPr indent="-358140" lvl="0" marL="320040" marR="0" rtl="0" algn="l">
              <a:spcBef>
                <a:spcPts val="70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730 </a:t>
            </a:r>
            <a:r>
              <a:rPr b="0" i="0" lang="en-US" sz="1500" u="none" cap="none" strike="noStrike">
                <a:solidFill>
                  <a:schemeClr val="dk1"/>
                </a:solidFill>
                <a:latin typeface="Arial"/>
                <a:ea typeface="Arial"/>
                <a:cs typeface="Arial"/>
                <a:sym typeface="Arial"/>
              </a:rPr>
              <a:t>Fieldwork in Counseling</a:t>
            </a:r>
            <a:endParaRPr sz="1500"/>
          </a:p>
          <a:p>
            <a:pPr indent="-358140" lvl="0" marL="320040" rtl="0" algn="l">
              <a:spcBef>
                <a:spcPts val="700"/>
              </a:spcBef>
              <a:spcAft>
                <a:spcPts val="0"/>
              </a:spcAft>
              <a:buClr>
                <a:schemeClr val="accent2"/>
              </a:buClr>
              <a:buSzPts val="1500"/>
              <a:buFont typeface="Noto Sans Symbols"/>
              <a:buChar char="◻"/>
            </a:pPr>
            <a:r>
              <a:rPr b="1" lang="en-US" sz="1500">
                <a:latin typeface="Arial"/>
                <a:ea typeface="Arial"/>
                <a:cs typeface="Arial"/>
                <a:sym typeface="Arial"/>
              </a:rPr>
              <a:t>ED 690 </a:t>
            </a:r>
            <a:r>
              <a:rPr lang="en-US" sz="1500">
                <a:latin typeface="Arial"/>
                <a:ea typeface="Arial"/>
                <a:cs typeface="Arial"/>
                <a:sym typeface="Arial"/>
              </a:rPr>
              <a:t>Methods of Investigation &amp; Inquiry</a:t>
            </a:r>
            <a:endParaRPr sz="1500"/>
          </a:p>
          <a:p>
            <a:pPr indent="-358140" lvl="0" marL="320040" marR="0" rtl="0" algn="l">
              <a:spcBef>
                <a:spcPts val="70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601 </a:t>
            </a:r>
            <a:r>
              <a:rPr b="0" i="0" lang="en-US" sz="1500" u="none" cap="none" strike="noStrike">
                <a:solidFill>
                  <a:schemeClr val="dk1"/>
                </a:solidFill>
                <a:latin typeface="Arial"/>
                <a:ea typeface="Arial"/>
                <a:cs typeface="Arial"/>
                <a:sym typeface="Arial"/>
              </a:rPr>
              <a:t>Theoretical Foundations of Counseling and Marriage and Family Therapy </a:t>
            </a:r>
            <a:endParaRPr b="0" i="0" sz="1500" u="none" cap="none" strike="noStrike">
              <a:solidFill>
                <a:schemeClr val="dk1"/>
              </a:solidFill>
              <a:latin typeface="Arial"/>
              <a:ea typeface="Arial"/>
              <a:cs typeface="Arial"/>
              <a:sym typeface="Arial"/>
            </a:endParaRPr>
          </a:p>
          <a:p>
            <a:pPr indent="-358140" lvl="0" marL="320040" marR="0" rtl="0" algn="l">
              <a:spcBef>
                <a:spcPts val="700"/>
              </a:spcBef>
              <a:spcAft>
                <a:spcPts val="0"/>
              </a:spcAft>
              <a:buClr>
                <a:schemeClr val="accent2"/>
              </a:buClr>
              <a:buSzPts val="1500"/>
              <a:buFont typeface="Noto Sans Symbols"/>
              <a:buChar char="◻"/>
            </a:pPr>
            <a:r>
              <a:rPr b="1" i="0" lang="en-US" sz="1500" u="none" cap="none" strike="noStrike">
                <a:solidFill>
                  <a:schemeClr val="dk1"/>
                </a:solidFill>
                <a:latin typeface="Arial"/>
                <a:ea typeface="Arial"/>
                <a:cs typeface="Arial"/>
                <a:sym typeface="Arial"/>
              </a:rPr>
              <a:t>CSP 618 </a:t>
            </a:r>
            <a:r>
              <a:rPr b="0" i="0" lang="en-US" sz="1500" u="none" cap="none" strike="noStrike">
                <a:solidFill>
                  <a:schemeClr val="dk1"/>
                </a:solidFill>
                <a:latin typeface="Arial"/>
                <a:ea typeface="Arial"/>
                <a:cs typeface="Arial"/>
                <a:sym typeface="Arial"/>
              </a:rPr>
              <a:t>Contexts of Psychopathology</a:t>
            </a:r>
            <a:endParaRPr b="0" i="0" sz="1500" u="none" cap="none" strike="noStrike">
              <a:solidFill>
                <a:schemeClr val="dk1"/>
              </a:solidFill>
              <a:latin typeface="Arial"/>
              <a:ea typeface="Arial"/>
              <a:cs typeface="Arial"/>
              <a:sym typeface="Arial"/>
            </a:endParaRPr>
          </a:p>
          <a:p>
            <a:pPr indent="-358140" lvl="0" marL="320040" marR="0" rtl="0" algn="l">
              <a:spcBef>
                <a:spcPts val="700"/>
              </a:spcBef>
              <a:spcAft>
                <a:spcPts val="0"/>
              </a:spcAft>
              <a:buClr>
                <a:schemeClr val="accent2"/>
              </a:buClr>
              <a:buSzPts val="1500"/>
              <a:buFont typeface="Noto Sans Symbols"/>
              <a:buChar char="◻"/>
            </a:pPr>
            <a:r>
              <a:rPr b="1" lang="en-US" sz="1500">
                <a:latin typeface="Arial"/>
                <a:ea typeface="Arial"/>
                <a:cs typeface="Arial"/>
                <a:sym typeface="Arial"/>
              </a:rPr>
              <a:t>CSP 615 </a:t>
            </a:r>
            <a:r>
              <a:rPr lang="en-US" sz="1500">
                <a:latin typeface="Arial"/>
                <a:ea typeface="Arial"/>
                <a:cs typeface="Arial"/>
                <a:sym typeface="Arial"/>
              </a:rPr>
              <a:t>Cross-Cultural</a:t>
            </a:r>
            <a:r>
              <a:rPr b="1" lang="en-US" sz="1500">
                <a:latin typeface="Arial"/>
                <a:ea typeface="Arial"/>
                <a:cs typeface="Arial"/>
                <a:sym typeface="Arial"/>
              </a:rPr>
              <a:t> </a:t>
            </a:r>
            <a:r>
              <a:rPr lang="en-US" sz="1500">
                <a:latin typeface="Arial"/>
                <a:ea typeface="Arial"/>
                <a:cs typeface="Arial"/>
                <a:sym typeface="Arial"/>
              </a:rPr>
              <a:t>Counseling Communication Skills </a:t>
            </a:r>
            <a:r>
              <a:rPr b="0" i="0" lang="en-US" sz="1500" u="none" cap="none" strike="noStrike">
                <a:solidFill>
                  <a:schemeClr val="dk1"/>
                </a:solidFill>
                <a:latin typeface="Arial"/>
                <a:ea typeface="Arial"/>
                <a:cs typeface="Arial"/>
                <a:sym typeface="Arial"/>
              </a:rPr>
              <a:t> </a:t>
            </a:r>
            <a:endParaRPr b="0" i="0" sz="1500" u="none" cap="none" strike="noStrike">
              <a:solidFill>
                <a:schemeClr val="dk1"/>
              </a:solidFill>
              <a:latin typeface="Arial"/>
              <a:ea typeface="Arial"/>
              <a:cs typeface="Arial"/>
              <a:sym typeface="Arial"/>
            </a:endParaRPr>
          </a:p>
        </p:txBody>
      </p:sp>
      <p:sp>
        <p:nvSpPr>
          <p:cNvPr id="414" name="Google Shape;414;p51"/>
          <p:cNvSpPr txBox="1"/>
          <p:nvPr>
            <p:ph idx="3" type="body"/>
          </p:nvPr>
        </p:nvSpPr>
        <p:spPr>
          <a:xfrm>
            <a:off x="609600" y="1362287"/>
            <a:ext cx="3886200" cy="530352"/>
          </a:xfrm>
          <a:prstGeom prst="rect">
            <a:avLst/>
          </a:prstGeom>
          <a:solidFill>
            <a:schemeClr val="accent2"/>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b="1" i="0" lang="en-US" sz="2000" u="none" cap="none" strike="noStrike">
                <a:solidFill>
                  <a:srgbClr val="FFFFFF"/>
                </a:solidFill>
                <a:latin typeface="Questrial"/>
                <a:ea typeface="Questrial"/>
                <a:cs typeface="Questrial"/>
                <a:sym typeface="Questrial"/>
              </a:rPr>
              <a:t>Fall</a:t>
            </a:r>
            <a:endParaRPr b="1" i="0" sz="2000" u="none" cap="none" strike="noStrike">
              <a:solidFill>
                <a:srgbClr val="FFFFFF"/>
              </a:solidFill>
              <a:latin typeface="Questrial"/>
              <a:ea typeface="Questrial"/>
              <a:cs typeface="Questrial"/>
              <a:sym typeface="Questrial"/>
            </a:endParaRPr>
          </a:p>
        </p:txBody>
      </p:sp>
      <p:sp>
        <p:nvSpPr>
          <p:cNvPr id="415" name="Google Shape;415;p51"/>
          <p:cNvSpPr txBox="1"/>
          <p:nvPr>
            <p:ph idx="4" type="body"/>
          </p:nvPr>
        </p:nvSpPr>
        <p:spPr>
          <a:xfrm>
            <a:off x="4800600" y="1362287"/>
            <a:ext cx="3886200" cy="530352"/>
          </a:xfrm>
          <a:prstGeom prst="rect">
            <a:avLst/>
          </a:prstGeom>
          <a:solidFill>
            <a:schemeClr val="accent4"/>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b="1" i="0" lang="en-US" sz="2000" u="none" cap="none" strike="noStrike">
                <a:solidFill>
                  <a:srgbClr val="FFFFFF"/>
                </a:solidFill>
                <a:latin typeface="Questrial"/>
                <a:ea typeface="Questrial"/>
                <a:cs typeface="Questrial"/>
                <a:sym typeface="Questrial"/>
              </a:rPr>
              <a:t>Spring</a:t>
            </a:r>
            <a:endParaRPr b="1" i="0" sz="2000" u="none" cap="none" strike="noStrike">
              <a:solidFill>
                <a:srgbClr val="FFFFFF"/>
              </a:solidFill>
              <a:latin typeface="Questrial"/>
              <a:ea typeface="Questrial"/>
              <a:cs typeface="Questrial"/>
              <a:sym typeface="Quest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2"/>
          <p:cNvSpPr txBox="1"/>
          <p:nvPr>
            <p:ph type="title"/>
          </p:nvPr>
        </p:nvSpPr>
        <p:spPr>
          <a:xfrm>
            <a:off x="1143000" y="118110"/>
            <a:ext cx="7623048"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lang="en-US" sz="3780"/>
              <a:t>Sample</a:t>
            </a:r>
            <a:br>
              <a:rPr b="0" i="0" lang="en-US" sz="3780" u="none" cap="none" strike="noStrike">
                <a:solidFill>
                  <a:schemeClr val="dk2"/>
                </a:solidFill>
                <a:latin typeface="Questrial"/>
                <a:ea typeface="Questrial"/>
                <a:cs typeface="Questrial"/>
                <a:sym typeface="Questrial"/>
              </a:rPr>
            </a:br>
            <a:r>
              <a:rPr b="0" i="0" lang="en-US" sz="3780" u="none" cap="none" strike="noStrike">
                <a:solidFill>
                  <a:schemeClr val="dk2"/>
                </a:solidFill>
                <a:latin typeface="Questrial"/>
                <a:ea typeface="Questrial"/>
                <a:cs typeface="Questrial"/>
                <a:sym typeface="Questrial"/>
              </a:rPr>
              <a:t>CBB Sequence of Study—Year #2</a:t>
            </a:r>
            <a:endParaRPr b="0" i="0" sz="3780" u="none" cap="none" strike="noStrike">
              <a:solidFill>
                <a:schemeClr val="dk2"/>
              </a:solidFill>
              <a:latin typeface="Questrial"/>
              <a:ea typeface="Questrial"/>
              <a:cs typeface="Questrial"/>
              <a:sym typeface="Questrial"/>
            </a:endParaRPr>
          </a:p>
        </p:txBody>
      </p:sp>
      <p:sp>
        <p:nvSpPr>
          <p:cNvPr id="421" name="Google Shape;421;p52"/>
          <p:cNvSpPr txBox="1"/>
          <p:nvPr>
            <p:ph idx="1" type="body"/>
          </p:nvPr>
        </p:nvSpPr>
        <p:spPr>
          <a:xfrm>
            <a:off x="609600" y="1919818"/>
            <a:ext cx="3886200" cy="26289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780"/>
              <a:buFont typeface="Noto Sans Symbols"/>
              <a:buChar char="◻"/>
            </a:pPr>
            <a:r>
              <a:rPr b="1" i="0" lang="en-US" sz="1300" u="none" cap="none" strike="noStrike">
                <a:solidFill>
                  <a:schemeClr val="dk1"/>
                </a:solidFill>
                <a:latin typeface="Arial"/>
                <a:ea typeface="Arial"/>
                <a:cs typeface="Arial"/>
                <a:sym typeface="Arial"/>
              </a:rPr>
              <a:t>CSP 780 </a:t>
            </a:r>
            <a:r>
              <a:rPr b="0" i="0" lang="en-US" sz="1300" u="none" cap="none" strike="noStrike">
                <a:solidFill>
                  <a:schemeClr val="dk1"/>
                </a:solidFill>
                <a:latin typeface="Arial"/>
                <a:ea typeface="Arial"/>
                <a:cs typeface="Arial"/>
                <a:sym typeface="Arial"/>
              </a:rPr>
              <a:t>Internship in Counseling</a:t>
            </a:r>
            <a:endParaRPr/>
          </a:p>
          <a:p>
            <a:pPr indent="-320040" lvl="0" marL="320040" marR="0" rtl="0" algn="l">
              <a:spcBef>
                <a:spcPts val="700"/>
              </a:spcBef>
              <a:spcAft>
                <a:spcPts val="0"/>
              </a:spcAft>
              <a:buClr>
                <a:schemeClr val="accent2"/>
              </a:buClr>
              <a:buSzPts val="780"/>
              <a:buFont typeface="Noto Sans Symbols"/>
              <a:buChar char="◻"/>
            </a:pPr>
            <a:r>
              <a:rPr b="1" i="0" lang="en-US" sz="1300" u="none" cap="none" strike="noStrike">
                <a:solidFill>
                  <a:schemeClr val="dk1"/>
                </a:solidFill>
                <a:latin typeface="Arial"/>
                <a:ea typeface="Arial"/>
                <a:cs typeface="Arial"/>
                <a:sym typeface="Arial"/>
              </a:rPr>
              <a:t>CSP610C </a:t>
            </a:r>
            <a:r>
              <a:rPr b="0" i="0" lang="en-US" sz="1300" u="none" cap="none" strike="noStrike">
                <a:solidFill>
                  <a:schemeClr val="dk1"/>
                </a:solidFill>
                <a:latin typeface="Arial"/>
                <a:ea typeface="Arial"/>
                <a:cs typeface="Arial"/>
                <a:sym typeface="Arial"/>
              </a:rPr>
              <a:t>Determinants of Human Behavior: Development (including Aging)</a:t>
            </a:r>
            <a:endParaRPr/>
          </a:p>
          <a:p>
            <a:pPr indent="-320040" lvl="0" marL="320040" marR="0" rtl="0" algn="l">
              <a:spcBef>
                <a:spcPts val="700"/>
              </a:spcBef>
              <a:spcAft>
                <a:spcPts val="0"/>
              </a:spcAft>
              <a:buClr>
                <a:schemeClr val="accent2"/>
              </a:buClr>
              <a:buSzPts val="780"/>
              <a:buFont typeface="Noto Sans Symbols"/>
              <a:buChar char="◻"/>
            </a:pPr>
            <a:r>
              <a:rPr b="1" i="0" lang="en-US" sz="1300" u="none" cap="none" strike="noStrike">
                <a:solidFill>
                  <a:schemeClr val="dk1"/>
                </a:solidFill>
                <a:latin typeface="Arial"/>
                <a:ea typeface="Arial"/>
                <a:cs typeface="Arial"/>
                <a:sym typeface="Arial"/>
              </a:rPr>
              <a:t>CSP 642/L </a:t>
            </a:r>
            <a:r>
              <a:rPr b="0" i="0" lang="en-US" sz="1300" u="none" cap="none" strike="noStrike">
                <a:solidFill>
                  <a:schemeClr val="dk1"/>
                </a:solidFill>
                <a:latin typeface="Arial"/>
                <a:ea typeface="Arial"/>
                <a:cs typeface="Arial"/>
                <a:sym typeface="Arial"/>
              </a:rPr>
              <a:t>Culturally Competent Assessment in Multicultural Contexts</a:t>
            </a:r>
            <a:endParaRPr/>
          </a:p>
          <a:p>
            <a:pPr indent="-320040" lvl="0" marL="320040" marR="0" rtl="0" algn="l">
              <a:spcBef>
                <a:spcPts val="700"/>
              </a:spcBef>
              <a:spcAft>
                <a:spcPts val="0"/>
              </a:spcAft>
              <a:buClr>
                <a:schemeClr val="accent2"/>
              </a:buClr>
              <a:buSzPts val="780"/>
              <a:buFont typeface="Noto Sans Symbols"/>
              <a:buChar char="◻"/>
            </a:pPr>
            <a:r>
              <a:rPr b="1" i="0" lang="en-US" sz="1300" u="none" cap="none" strike="noStrike">
                <a:solidFill>
                  <a:schemeClr val="dk1"/>
                </a:solidFill>
                <a:latin typeface="Arial"/>
                <a:ea typeface="Arial"/>
                <a:cs typeface="Arial"/>
                <a:sym typeface="Arial"/>
              </a:rPr>
              <a:t>CSP 680 </a:t>
            </a:r>
            <a:r>
              <a:rPr b="0" i="0" lang="en-US" sz="1300" u="none" cap="none" strike="noStrike">
                <a:solidFill>
                  <a:schemeClr val="dk1"/>
                </a:solidFill>
                <a:latin typeface="Arial"/>
                <a:ea typeface="Arial"/>
                <a:cs typeface="Arial"/>
                <a:sym typeface="Arial"/>
              </a:rPr>
              <a:t>Theory and Process of Consultation: Multicultural Community Engagement for Effective Practice </a:t>
            </a:r>
            <a:endParaRPr b="0" i="0" sz="1300" u="none" cap="none" strike="noStrike">
              <a:solidFill>
                <a:schemeClr val="dk1"/>
              </a:solidFill>
              <a:latin typeface="Arial"/>
              <a:ea typeface="Arial"/>
              <a:cs typeface="Arial"/>
              <a:sym typeface="Arial"/>
            </a:endParaRPr>
          </a:p>
          <a:p>
            <a:pPr indent="-353060" lvl="0" marL="320040" rtl="0" algn="l">
              <a:spcBef>
                <a:spcPts val="700"/>
              </a:spcBef>
              <a:spcAft>
                <a:spcPts val="0"/>
              </a:spcAft>
              <a:buClr>
                <a:schemeClr val="accent2"/>
              </a:buClr>
              <a:buSzPts val="1300"/>
              <a:buFont typeface="Arial"/>
              <a:buChar char="◻"/>
            </a:pPr>
            <a:r>
              <a:rPr b="1" lang="en-US" sz="1500">
                <a:latin typeface="Arial"/>
                <a:ea typeface="Arial"/>
                <a:cs typeface="Arial"/>
                <a:sym typeface="Arial"/>
              </a:rPr>
              <a:t>CSP 670/L </a:t>
            </a:r>
            <a:r>
              <a:rPr lang="en-US" sz="1500">
                <a:latin typeface="Arial"/>
                <a:ea typeface="Arial"/>
                <a:cs typeface="Arial"/>
                <a:sym typeface="Arial"/>
              </a:rPr>
              <a:t>Theory and Process of Group Counseling</a:t>
            </a:r>
            <a:endParaRPr b="0" i="0" sz="1300" u="none" cap="none" strike="noStrike">
              <a:solidFill>
                <a:schemeClr val="dk1"/>
              </a:solidFill>
              <a:latin typeface="Arial"/>
              <a:ea typeface="Arial"/>
              <a:cs typeface="Arial"/>
              <a:sym typeface="Arial"/>
            </a:endParaRPr>
          </a:p>
          <a:p>
            <a:pPr indent="-320040" lvl="0" marL="320040" marR="0" rtl="0" algn="l">
              <a:spcBef>
                <a:spcPts val="700"/>
              </a:spcBef>
              <a:spcAft>
                <a:spcPts val="0"/>
              </a:spcAft>
              <a:buClr>
                <a:schemeClr val="accent2"/>
              </a:buClr>
              <a:buSzPts val="780"/>
              <a:buFont typeface="Noto Sans Symbols"/>
              <a:buChar char="◻"/>
            </a:pPr>
            <a:r>
              <a:rPr b="1" lang="en-US" sz="1500">
                <a:latin typeface="Arial"/>
                <a:ea typeface="Arial"/>
                <a:cs typeface="Arial"/>
                <a:sym typeface="Arial"/>
              </a:rPr>
              <a:t>CSP 687 </a:t>
            </a:r>
            <a:r>
              <a:rPr lang="en-US" sz="1500">
                <a:latin typeface="Arial"/>
                <a:ea typeface="Arial"/>
                <a:cs typeface="Arial"/>
                <a:sym typeface="Arial"/>
              </a:rPr>
              <a:t>Family and Systemic Treatment of Substance Abuse</a:t>
            </a:r>
            <a:r>
              <a:rPr b="1" lang="en-US" sz="1500">
                <a:latin typeface="Arial"/>
                <a:ea typeface="Arial"/>
                <a:cs typeface="Arial"/>
                <a:sym typeface="Arial"/>
              </a:rPr>
              <a:t> </a:t>
            </a:r>
            <a:r>
              <a:rPr b="0" i="0" lang="en-US" sz="1300" u="none" cap="none" strike="noStrike">
                <a:solidFill>
                  <a:schemeClr val="dk1"/>
                </a:solidFill>
                <a:latin typeface="Arial"/>
                <a:ea typeface="Arial"/>
                <a:cs typeface="Arial"/>
                <a:sym typeface="Arial"/>
              </a:rPr>
              <a:t> </a:t>
            </a:r>
            <a:endParaRPr b="0" i="0" sz="1300" u="none" cap="none" strike="noStrike">
              <a:solidFill>
                <a:schemeClr val="dk1"/>
              </a:solidFill>
              <a:latin typeface="Arial"/>
              <a:ea typeface="Arial"/>
              <a:cs typeface="Arial"/>
              <a:sym typeface="Arial"/>
            </a:endParaRPr>
          </a:p>
        </p:txBody>
      </p:sp>
      <p:sp>
        <p:nvSpPr>
          <p:cNvPr id="422" name="Google Shape;422;p52"/>
          <p:cNvSpPr txBox="1"/>
          <p:nvPr>
            <p:ph idx="2" type="body"/>
          </p:nvPr>
        </p:nvSpPr>
        <p:spPr>
          <a:xfrm>
            <a:off x="4800600" y="1919818"/>
            <a:ext cx="3886200" cy="2628900"/>
          </a:xfrm>
          <a:prstGeom prst="rect">
            <a:avLst/>
          </a:prstGeom>
          <a:noFill/>
          <a:ln>
            <a:noFill/>
          </a:ln>
        </p:spPr>
        <p:txBody>
          <a:bodyPr anchorCtr="0" anchor="t" bIns="45700" lIns="91425" spcFirstLastPara="1" rIns="91425" wrap="square" tIns="45700">
            <a:noAutofit/>
          </a:bodyPr>
          <a:lstStyle/>
          <a:p>
            <a:pPr indent="-359410" lvl="0" marL="320040" marR="0" rtl="0" algn="l">
              <a:spcBef>
                <a:spcPts val="0"/>
              </a:spcBef>
              <a:spcAft>
                <a:spcPts val="0"/>
              </a:spcAft>
              <a:buClr>
                <a:schemeClr val="accent2"/>
              </a:buClr>
              <a:buSzPts val="1400"/>
              <a:buFont typeface="Noto Sans Symbols"/>
              <a:buChar char="◻"/>
            </a:pPr>
            <a:r>
              <a:rPr b="1" i="0" lang="en-US" sz="1400" u="none" cap="none" strike="noStrike">
                <a:solidFill>
                  <a:schemeClr val="dk1"/>
                </a:solidFill>
                <a:latin typeface="Arial"/>
                <a:ea typeface="Arial"/>
                <a:cs typeface="Arial"/>
                <a:sym typeface="Arial"/>
              </a:rPr>
              <a:t>CSP 780 </a:t>
            </a:r>
            <a:r>
              <a:rPr b="0" i="0" lang="en-US" sz="1400" u="none" cap="none" strike="noStrike">
                <a:solidFill>
                  <a:schemeClr val="dk1"/>
                </a:solidFill>
                <a:latin typeface="Arial"/>
                <a:ea typeface="Arial"/>
                <a:cs typeface="Arial"/>
                <a:sym typeface="Arial"/>
              </a:rPr>
              <a:t>Internship in Counseling</a:t>
            </a:r>
            <a:endParaRPr sz="1400"/>
          </a:p>
          <a:p>
            <a:pPr indent="-359410" lvl="0" marL="320040" marR="0" rtl="0" algn="l">
              <a:spcBef>
                <a:spcPts val="700"/>
              </a:spcBef>
              <a:spcAft>
                <a:spcPts val="0"/>
              </a:spcAft>
              <a:buClr>
                <a:schemeClr val="accent2"/>
              </a:buClr>
              <a:buSzPts val="1400"/>
              <a:buFont typeface="Noto Sans Symbols"/>
              <a:buChar char="◻"/>
            </a:pPr>
            <a:r>
              <a:rPr b="1" i="0" lang="en-US" sz="1400" u="none" cap="none" strike="noStrike">
                <a:solidFill>
                  <a:schemeClr val="dk1"/>
                </a:solidFill>
                <a:latin typeface="Arial"/>
                <a:ea typeface="Arial"/>
                <a:cs typeface="Arial"/>
                <a:sym typeface="Arial"/>
              </a:rPr>
              <a:t>CSP 710A </a:t>
            </a:r>
            <a:r>
              <a:rPr b="0" i="0" lang="en-US" sz="1400" u="none" cap="none" strike="noStrike">
                <a:solidFill>
                  <a:schemeClr val="dk1"/>
                </a:solidFill>
                <a:latin typeface="Arial"/>
                <a:ea typeface="Arial"/>
                <a:cs typeface="Arial"/>
                <a:sym typeface="Arial"/>
              </a:rPr>
              <a:t>Professional Seminar Clinical Community Capstone</a:t>
            </a:r>
            <a:endParaRPr sz="1400"/>
          </a:p>
          <a:p>
            <a:pPr indent="-359410" lvl="0" marL="320040" marR="0" rtl="0" algn="l">
              <a:spcBef>
                <a:spcPts val="700"/>
              </a:spcBef>
              <a:spcAft>
                <a:spcPts val="0"/>
              </a:spcAft>
              <a:buClr>
                <a:schemeClr val="accent2"/>
              </a:buClr>
              <a:buSzPts val="1400"/>
              <a:buFont typeface="Noto Sans Symbols"/>
              <a:buChar char="◻"/>
            </a:pPr>
            <a:r>
              <a:rPr b="1" i="0" lang="en-US" sz="1400" u="none" cap="none" strike="noStrike">
                <a:solidFill>
                  <a:schemeClr val="dk1"/>
                </a:solidFill>
                <a:latin typeface="Arial"/>
                <a:ea typeface="Arial"/>
                <a:cs typeface="Arial"/>
                <a:sym typeface="Arial"/>
              </a:rPr>
              <a:t>CSP 694 </a:t>
            </a:r>
            <a:r>
              <a:rPr b="0" i="0" lang="en-US" sz="1400" u="none" cap="none" strike="noStrike">
                <a:solidFill>
                  <a:schemeClr val="dk1"/>
                </a:solidFill>
                <a:latin typeface="Arial"/>
                <a:ea typeface="Arial"/>
                <a:cs typeface="Arial"/>
                <a:sym typeface="Arial"/>
              </a:rPr>
              <a:t>Psychopharmacology </a:t>
            </a:r>
            <a:endParaRPr b="0" i="0" sz="1400" u="none" cap="none" strike="noStrike">
              <a:solidFill>
                <a:schemeClr val="dk1"/>
              </a:solidFill>
              <a:latin typeface="Arial"/>
              <a:ea typeface="Arial"/>
              <a:cs typeface="Arial"/>
              <a:sym typeface="Arial"/>
            </a:endParaRPr>
          </a:p>
          <a:p>
            <a:pPr indent="-359410" lvl="0" marL="320040" marR="0" rtl="0" algn="l">
              <a:spcBef>
                <a:spcPts val="700"/>
              </a:spcBef>
              <a:spcAft>
                <a:spcPts val="0"/>
              </a:spcAft>
              <a:buClr>
                <a:schemeClr val="accent2"/>
              </a:buClr>
              <a:buSzPts val="1400"/>
              <a:buFont typeface="Noto Sans Symbols"/>
              <a:buChar char="◻"/>
            </a:pPr>
            <a:r>
              <a:rPr b="1" i="0" lang="en-US" sz="1400" u="none" cap="none" strike="noStrike">
                <a:solidFill>
                  <a:schemeClr val="dk1"/>
                </a:solidFill>
                <a:latin typeface="Arial"/>
                <a:ea typeface="Arial"/>
                <a:cs typeface="Arial"/>
                <a:sym typeface="Arial"/>
              </a:rPr>
              <a:t>CSP 635 </a:t>
            </a:r>
            <a:r>
              <a:rPr b="0" i="0" lang="en-US" sz="1400" u="none" cap="none" strike="noStrike">
                <a:solidFill>
                  <a:schemeClr val="dk1"/>
                </a:solidFill>
                <a:latin typeface="Arial"/>
                <a:ea typeface="Arial"/>
                <a:cs typeface="Arial"/>
                <a:sym typeface="Arial"/>
              </a:rPr>
              <a:t>Sexuality and Intimacy in Couple and Family Therapy and Counseling </a:t>
            </a:r>
            <a:endParaRPr b="0" i="0" sz="1400" u="none" cap="none" strike="noStrike">
              <a:solidFill>
                <a:schemeClr val="dk1"/>
              </a:solidFill>
              <a:latin typeface="Arial"/>
              <a:ea typeface="Arial"/>
              <a:cs typeface="Arial"/>
              <a:sym typeface="Arial"/>
            </a:endParaRPr>
          </a:p>
          <a:p>
            <a:pPr indent="-359410" lvl="0" marL="320040" marR="0" rtl="0" algn="l">
              <a:spcBef>
                <a:spcPts val="700"/>
              </a:spcBef>
              <a:spcAft>
                <a:spcPts val="0"/>
              </a:spcAft>
              <a:buClr>
                <a:schemeClr val="accent2"/>
              </a:buClr>
              <a:buSzPts val="1400"/>
              <a:buFont typeface="Noto Sans Symbols"/>
              <a:buChar char="◻"/>
            </a:pPr>
            <a:r>
              <a:rPr b="1" i="0" lang="en-US" sz="1400" u="none" cap="none" strike="noStrike">
                <a:solidFill>
                  <a:schemeClr val="dk1"/>
                </a:solidFill>
                <a:latin typeface="Arial"/>
                <a:ea typeface="Arial"/>
                <a:cs typeface="Arial"/>
                <a:sym typeface="Arial"/>
              </a:rPr>
              <a:t>CSP 691 </a:t>
            </a:r>
            <a:r>
              <a:rPr b="0" i="0" lang="en-US" sz="1400" u="none" cap="none" strike="noStrike">
                <a:solidFill>
                  <a:schemeClr val="dk1"/>
                </a:solidFill>
                <a:latin typeface="Arial"/>
                <a:ea typeface="Arial"/>
                <a:cs typeface="Arial"/>
                <a:sym typeface="Arial"/>
              </a:rPr>
              <a:t>Violence in Couples Relationships</a:t>
            </a:r>
            <a:endParaRPr sz="1400"/>
          </a:p>
          <a:p>
            <a:pPr indent="-359410" lvl="0" marL="320040" marR="0" rtl="0" algn="l">
              <a:spcBef>
                <a:spcPts val="700"/>
              </a:spcBef>
              <a:spcAft>
                <a:spcPts val="0"/>
              </a:spcAft>
              <a:buClr>
                <a:schemeClr val="accent2"/>
              </a:buClr>
              <a:buSzPts val="1400"/>
              <a:buFont typeface="Noto Sans Symbols"/>
              <a:buChar char="◻"/>
            </a:pPr>
            <a:r>
              <a:rPr b="1" i="0" lang="en-US" sz="1400" u="none" cap="none" strike="noStrike">
                <a:solidFill>
                  <a:schemeClr val="dk1"/>
                </a:solidFill>
                <a:latin typeface="Arial"/>
                <a:ea typeface="Arial"/>
                <a:cs typeface="Arial"/>
                <a:sym typeface="Arial"/>
              </a:rPr>
              <a:t>CSP 688 </a:t>
            </a:r>
            <a:r>
              <a:rPr b="0" i="0" lang="en-US" sz="1400" u="none" cap="none" strike="noStrike">
                <a:solidFill>
                  <a:schemeClr val="dk1"/>
                </a:solidFill>
                <a:latin typeface="Arial"/>
                <a:ea typeface="Arial"/>
                <a:cs typeface="Arial"/>
                <a:sym typeface="Arial"/>
              </a:rPr>
              <a:t>Family Systems Assessment of Child Abuse</a:t>
            </a:r>
            <a:r>
              <a:rPr b="1" i="0" lang="en-US"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359410" lvl="0" marL="320040" marR="0" rtl="0" algn="l">
              <a:spcBef>
                <a:spcPts val="700"/>
              </a:spcBef>
              <a:spcAft>
                <a:spcPts val="0"/>
              </a:spcAft>
              <a:buClr>
                <a:schemeClr val="accent2"/>
              </a:buClr>
              <a:buSzPts val="1400"/>
              <a:buFont typeface="Noto Sans Symbols"/>
              <a:buChar char="◻"/>
            </a:pPr>
            <a:r>
              <a:rPr b="1" i="0" lang="en-US" sz="1400" u="none" cap="none" strike="noStrike">
                <a:solidFill>
                  <a:schemeClr val="dk1"/>
                </a:solidFill>
                <a:latin typeface="Arial"/>
                <a:ea typeface="Arial"/>
                <a:cs typeface="Arial"/>
                <a:sym typeface="Arial"/>
              </a:rPr>
              <a:t>CSP 645</a:t>
            </a:r>
            <a:r>
              <a:rPr b="0" i="0" lang="en-US" sz="1400" u="none" cap="none" strike="noStrike">
                <a:solidFill>
                  <a:schemeClr val="dk1"/>
                </a:solidFill>
                <a:latin typeface="Arial"/>
                <a:ea typeface="Arial"/>
                <a:cs typeface="Arial"/>
                <a:sym typeface="Arial"/>
              </a:rPr>
              <a:t> Career Counseling </a:t>
            </a:r>
            <a:endParaRPr sz="1400"/>
          </a:p>
        </p:txBody>
      </p:sp>
      <p:sp>
        <p:nvSpPr>
          <p:cNvPr id="423" name="Google Shape;423;p52"/>
          <p:cNvSpPr txBox="1"/>
          <p:nvPr>
            <p:ph idx="3" type="body"/>
          </p:nvPr>
        </p:nvSpPr>
        <p:spPr>
          <a:xfrm>
            <a:off x="609600" y="1362287"/>
            <a:ext cx="3886200" cy="530352"/>
          </a:xfrm>
          <a:prstGeom prst="rect">
            <a:avLst/>
          </a:prstGeom>
          <a:solidFill>
            <a:schemeClr val="accent2"/>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b="1" i="0" lang="en-US" sz="2000" u="none" cap="none" strike="noStrike">
                <a:solidFill>
                  <a:srgbClr val="FFFFFF"/>
                </a:solidFill>
                <a:latin typeface="Questrial"/>
                <a:ea typeface="Questrial"/>
                <a:cs typeface="Questrial"/>
                <a:sym typeface="Questrial"/>
              </a:rPr>
              <a:t>Fall	</a:t>
            </a:r>
            <a:endParaRPr b="1" i="0" sz="2000" u="none" cap="none" strike="noStrike">
              <a:solidFill>
                <a:srgbClr val="FFFFFF"/>
              </a:solidFill>
              <a:latin typeface="Questrial"/>
              <a:ea typeface="Questrial"/>
              <a:cs typeface="Questrial"/>
              <a:sym typeface="Questrial"/>
            </a:endParaRPr>
          </a:p>
        </p:txBody>
      </p:sp>
      <p:sp>
        <p:nvSpPr>
          <p:cNvPr id="424" name="Google Shape;424;p52"/>
          <p:cNvSpPr txBox="1"/>
          <p:nvPr>
            <p:ph idx="4" type="body"/>
          </p:nvPr>
        </p:nvSpPr>
        <p:spPr>
          <a:xfrm>
            <a:off x="4800600" y="1362287"/>
            <a:ext cx="3886200" cy="530352"/>
          </a:xfrm>
          <a:prstGeom prst="rect">
            <a:avLst/>
          </a:prstGeom>
          <a:solidFill>
            <a:schemeClr val="accent4"/>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b="1" i="0" lang="en-US" sz="2000" u="none" cap="none" strike="noStrike">
                <a:solidFill>
                  <a:srgbClr val="FFFFFF"/>
                </a:solidFill>
                <a:latin typeface="Questrial"/>
                <a:ea typeface="Questrial"/>
                <a:cs typeface="Questrial"/>
                <a:sym typeface="Questrial"/>
              </a:rPr>
              <a:t>Spring</a:t>
            </a:r>
            <a:endParaRPr b="1" i="0" sz="2000" u="none" cap="none" strike="noStrike">
              <a:solidFill>
                <a:srgbClr val="FFFFFF"/>
              </a:solidFill>
              <a:latin typeface="Questrial"/>
              <a:ea typeface="Questrial"/>
              <a:cs typeface="Questrial"/>
              <a:sym typeface="Quest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grpSp>
        <p:nvGrpSpPr>
          <p:cNvPr id="429" name="Google Shape;429;p53"/>
          <p:cNvGrpSpPr/>
          <p:nvPr/>
        </p:nvGrpSpPr>
        <p:grpSpPr>
          <a:xfrm>
            <a:off x="1295400" y="1276350"/>
            <a:ext cx="6172200" cy="3381375"/>
            <a:chOff x="1631091" y="1968843"/>
            <a:chExt cx="5684109" cy="3200403"/>
          </a:xfrm>
        </p:grpSpPr>
        <p:sp>
          <p:nvSpPr>
            <p:cNvPr id="430" name="Google Shape;430;p53"/>
            <p:cNvSpPr/>
            <p:nvPr/>
          </p:nvSpPr>
          <p:spPr>
            <a:xfrm>
              <a:off x="1631091" y="1968843"/>
              <a:ext cx="5684109" cy="1606552"/>
            </a:xfrm>
            <a:prstGeom prst="homePlate">
              <a:avLst>
                <a:gd fmla="val 50000" name="adj"/>
              </a:avLst>
            </a:prstGeom>
            <a:solidFill>
              <a:srgbClr val="69C1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431" name="Google Shape;431;p53"/>
            <p:cNvSpPr/>
            <p:nvPr/>
          </p:nvSpPr>
          <p:spPr>
            <a:xfrm>
              <a:off x="1631091" y="2764182"/>
              <a:ext cx="3739671" cy="1606552"/>
            </a:xfrm>
            <a:prstGeom prst="homePlate">
              <a:avLst>
                <a:gd fmla="val 50000" name="adj"/>
              </a:avLst>
            </a:prstGeom>
            <a:solidFill>
              <a:srgbClr val="9FB30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432" name="Google Shape;432;p53"/>
            <p:cNvSpPr/>
            <p:nvPr/>
          </p:nvSpPr>
          <p:spPr>
            <a:xfrm>
              <a:off x="1631091" y="3562694"/>
              <a:ext cx="2290469" cy="1606552"/>
            </a:xfrm>
            <a:prstGeom prst="homePlate">
              <a:avLst>
                <a:gd fmla="val 50000" name="adj"/>
              </a:avLst>
            </a:prstGeom>
            <a:solidFill>
              <a:srgbClr val="DA4E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433" name="Google Shape;433;p53"/>
            <p:cNvSpPr txBox="1"/>
            <p:nvPr/>
          </p:nvSpPr>
          <p:spPr>
            <a:xfrm>
              <a:off x="1754659" y="2072648"/>
              <a:ext cx="4090042" cy="45140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lt1"/>
                  </a:solidFill>
                  <a:latin typeface="Calibri"/>
                  <a:ea typeface="Calibri"/>
                  <a:cs typeface="Calibri"/>
                  <a:sym typeface="Calibri"/>
                </a:rPr>
                <a:t>CLINICAL MENTAL HEALTH COUNSELING</a:t>
              </a:r>
              <a:endParaRPr b="0" i="0" sz="1600" u="none" cap="none" strike="noStrike">
                <a:solidFill>
                  <a:schemeClr val="lt1"/>
                </a:solidFill>
                <a:latin typeface="Calibri"/>
                <a:ea typeface="Calibri"/>
                <a:cs typeface="Calibri"/>
                <a:sym typeface="Calibri"/>
              </a:endParaRPr>
            </a:p>
          </p:txBody>
        </p:sp>
        <p:sp>
          <p:nvSpPr>
            <p:cNvPr id="434" name="Google Shape;434;p53"/>
            <p:cNvSpPr txBox="1"/>
            <p:nvPr/>
          </p:nvSpPr>
          <p:spPr>
            <a:xfrm>
              <a:off x="1754900" y="2394293"/>
              <a:ext cx="3096815" cy="2621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262626"/>
                  </a:solidFill>
                  <a:latin typeface="Questrial"/>
                  <a:ea typeface="Questrial"/>
                  <a:cs typeface="Questrial"/>
                  <a:sym typeface="Questrial"/>
                </a:rPr>
                <a:t>Serve community clinics or private practice</a:t>
              </a:r>
              <a:endParaRPr b="0" i="0" sz="1200" u="none" cap="none" strike="noStrike">
                <a:solidFill>
                  <a:srgbClr val="262626"/>
                </a:solidFill>
                <a:latin typeface="Questrial"/>
                <a:ea typeface="Questrial"/>
                <a:cs typeface="Questrial"/>
                <a:sym typeface="Questrial"/>
              </a:endParaRPr>
            </a:p>
          </p:txBody>
        </p:sp>
        <p:sp>
          <p:nvSpPr>
            <p:cNvPr id="435" name="Google Shape;435;p53"/>
            <p:cNvSpPr txBox="1"/>
            <p:nvPr/>
          </p:nvSpPr>
          <p:spPr>
            <a:xfrm>
              <a:off x="1754659" y="2863683"/>
              <a:ext cx="2290119" cy="45140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lt1"/>
                  </a:solidFill>
                  <a:latin typeface="Calibri"/>
                  <a:ea typeface="Calibri"/>
                  <a:cs typeface="Calibri"/>
                  <a:sym typeface="Calibri"/>
                </a:rPr>
                <a:t>COLLEGE COUNSELING</a:t>
              </a:r>
              <a:endParaRPr b="0" i="0" sz="1600" u="none" cap="none" strike="noStrike">
                <a:solidFill>
                  <a:schemeClr val="lt1"/>
                </a:solidFill>
                <a:latin typeface="Calibri"/>
                <a:ea typeface="Calibri"/>
                <a:cs typeface="Calibri"/>
                <a:sym typeface="Calibri"/>
              </a:endParaRPr>
            </a:p>
          </p:txBody>
        </p:sp>
        <p:sp>
          <p:nvSpPr>
            <p:cNvPr id="436" name="Google Shape;436;p53"/>
            <p:cNvSpPr txBox="1"/>
            <p:nvPr/>
          </p:nvSpPr>
          <p:spPr>
            <a:xfrm>
              <a:off x="1754900" y="3186457"/>
              <a:ext cx="3096815" cy="2621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262626"/>
                  </a:solidFill>
                  <a:latin typeface="Questrial"/>
                  <a:ea typeface="Questrial"/>
                  <a:cs typeface="Questrial"/>
                  <a:sym typeface="Questrial"/>
                </a:rPr>
                <a:t>Serve community colleges and universities</a:t>
              </a:r>
              <a:endParaRPr b="0" i="0" sz="1200" u="none" cap="none" strike="noStrike">
                <a:solidFill>
                  <a:srgbClr val="262626"/>
                </a:solidFill>
                <a:latin typeface="Questrial"/>
                <a:ea typeface="Questrial"/>
                <a:cs typeface="Questrial"/>
                <a:sym typeface="Questrial"/>
              </a:endParaRPr>
            </a:p>
          </p:txBody>
        </p:sp>
        <p:sp>
          <p:nvSpPr>
            <p:cNvPr id="437" name="Google Shape;437;p53"/>
            <p:cNvSpPr txBox="1"/>
            <p:nvPr/>
          </p:nvSpPr>
          <p:spPr>
            <a:xfrm>
              <a:off x="1754659" y="3699330"/>
              <a:ext cx="2290119" cy="45140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lt1"/>
                  </a:solidFill>
                  <a:latin typeface="Calibri"/>
                  <a:ea typeface="Calibri"/>
                  <a:cs typeface="Calibri"/>
                  <a:sym typeface="Calibri"/>
                </a:rPr>
                <a:t>K-12 COUNSELING</a:t>
              </a:r>
              <a:endParaRPr b="0" i="0" sz="1600" u="none" cap="none" strike="noStrike">
                <a:solidFill>
                  <a:schemeClr val="lt1"/>
                </a:solidFill>
                <a:latin typeface="Calibri"/>
                <a:ea typeface="Calibri"/>
                <a:cs typeface="Calibri"/>
                <a:sym typeface="Calibri"/>
              </a:endParaRPr>
            </a:p>
          </p:txBody>
        </p:sp>
        <p:sp>
          <p:nvSpPr>
            <p:cNvPr id="438" name="Google Shape;438;p53"/>
            <p:cNvSpPr txBox="1"/>
            <p:nvPr/>
          </p:nvSpPr>
          <p:spPr>
            <a:xfrm>
              <a:off x="1754900" y="4021484"/>
              <a:ext cx="1647614" cy="2621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262626"/>
                  </a:solidFill>
                  <a:latin typeface="Questrial"/>
                  <a:ea typeface="Questrial"/>
                  <a:cs typeface="Questrial"/>
                  <a:sym typeface="Questrial"/>
                </a:rPr>
                <a:t>Serve K-12 schools</a:t>
              </a:r>
              <a:endParaRPr b="0" i="0" sz="1200" u="none" cap="none" strike="noStrike">
                <a:solidFill>
                  <a:srgbClr val="262626"/>
                </a:solidFill>
                <a:latin typeface="Questrial"/>
                <a:ea typeface="Questrial"/>
                <a:cs typeface="Questrial"/>
                <a:sym typeface="Questrial"/>
              </a:endParaRPr>
            </a:p>
          </p:txBody>
        </p:sp>
      </p:grpSp>
      <p:sp>
        <p:nvSpPr>
          <p:cNvPr id="439" name="Google Shape;439;p53"/>
          <p:cNvSpPr txBox="1"/>
          <p:nvPr/>
        </p:nvSpPr>
        <p:spPr>
          <a:xfrm>
            <a:off x="1219200" y="531019"/>
            <a:ext cx="388620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044F84"/>
                </a:solidFill>
                <a:latin typeface="Calibri"/>
                <a:ea typeface="Calibri"/>
                <a:cs typeface="Calibri"/>
                <a:sym typeface="Calibri"/>
              </a:rPr>
              <a:t>CBB LPCC “TRACKS”</a:t>
            </a:r>
            <a:endParaRPr b="0" i="0" sz="2800" u="none" cap="none" strike="noStrike">
              <a:solidFill>
                <a:srgbClr val="044F84"/>
              </a:solidFill>
              <a:latin typeface="Calibri"/>
              <a:ea typeface="Calibri"/>
              <a:cs typeface="Calibri"/>
              <a:sym typeface="Calibri"/>
            </a:endParaRPr>
          </a:p>
        </p:txBody>
      </p:sp>
      <p:sp>
        <p:nvSpPr>
          <p:cNvPr id="440" name="Google Shape;440;p53"/>
          <p:cNvSpPr/>
          <p:nvPr/>
        </p:nvSpPr>
        <p:spPr>
          <a:xfrm>
            <a:off x="4786481" y="3714750"/>
            <a:ext cx="3138319" cy="1014769"/>
          </a:xfrm>
          <a:prstGeom prst="homePlate">
            <a:avLst>
              <a:gd fmla="val 50000" name="adj"/>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estrial"/>
              <a:ea typeface="Questrial"/>
              <a:cs typeface="Questrial"/>
              <a:sym typeface="Questrial"/>
            </a:endParaRPr>
          </a:p>
        </p:txBody>
      </p:sp>
      <p:sp>
        <p:nvSpPr>
          <p:cNvPr id="441" name="Google Shape;441;p53"/>
          <p:cNvSpPr txBox="1"/>
          <p:nvPr/>
        </p:nvSpPr>
        <p:spPr>
          <a:xfrm>
            <a:off x="4786482" y="3714750"/>
            <a:ext cx="2486770"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lt1"/>
                </a:solidFill>
                <a:latin typeface="Calibri"/>
                <a:ea typeface="Calibri"/>
                <a:cs typeface="Calibri"/>
                <a:sym typeface="Calibri"/>
              </a:rPr>
              <a:t>Pilot - Doctoral Studies</a:t>
            </a:r>
            <a:endParaRPr b="0" i="0" sz="1600" u="none" cap="none" strike="noStrike">
              <a:solidFill>
                <a:schemeClr val="lt1"/>
              </a:solidFill>
              <a:latin typeface="Calibri"/>
              <a:ea typeface="Calibri"/>
              <a:cs typeface="Calibri"/>
              <a:sym typeface="Calibri"/>
            </a:endParaRPr>
          </a:p>
        </p:txBody>
      </p:sp>
      <p:sp>
        <p:nvSpPr>
          <p:cNvPr id="442" name="Google Shape;442;p53"/>
          <p:cNvSpPr txBox="1"/>
          <p:nvPr/>
        </p:nvSpPr>
        <p:spPr>
          <a:xfrm>
            <a:off x="4826188" y="3943350"/>
            <a:ext cx="217009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262626"/>
                </a:solidFill>
                <a:latin typeface="Questrial"/>
                <a:ea typeface="Questrial"/>
                <a:cs typeface="Questrial"/>
                <a:sym typeface="Questrial"/>
              </a:rPr>
              <a:t>SDSU/Claremont Joint Doctoral Program</a:t>
            </a:r>
            <a:endParaRPr/>
          </a:p>
          <a:p>
            <a:pPr indent="0" lvl="0" marL="0" marR="0" rtl="0" algn="l">
              <a:spcBef>
                <a:spcPts val="0"/>
              </a:spcBef>
              <a:spcAft>
                <a:spcPts val="0"/>
              </a:spcAft>
              <a:buNone/>
            </a:pPr>
            <a:r>
              <a:rPr b="0" i="0" lang="en-US" sz="1200" u="none" cap="none" strike="noStrike">
                <a:solidFill>
                  <a:srgbClr val="262626"/>
                </a:solidFill>
                <a:latin typeface="Questrial"/>
                <a:ea typeface="Questrial"/>
                <a:cs typeface="Questrial"/>
                <a:sym typeface="Questrial"/>
              </a:rPr>
              <a:t>CBB Concurrent Enrollment</a:t>
            </a:r>
            <a:endParaRPr/>
          </a:p>
          <a:p>
            <a:pPr indent="0" lvl="0" marL="0" marR="0" rtl="0" algn="l">
              <a:spcBef>
                <a:spcPts val="0"/>
              </a:spcBef>
              <a:spcAft>
                <a:spcPts val="0"/>
              </a:spcAft>
              <a:buNone/>
            </a:pPr>
            <a:r>
              <a:rPr b="0" i="0" lang="en-US" sz="1200" u="none" cap="none" strike="noStrike">
                <a:solidFill>
                  <a:srgbClr val="262626"/>
                </a:solidFill>
                <a:latin typeface="Questrial"/>
                <a:ea typeface="Questrial"/>
                <a:cs typeface="Questrial"/>
                <a:sym typeface="Questrial"/>
              </a:rPr>
              <a:t>Year #2</a:t>
            </a:r>
            <a:endParaRPr b="0" i="0" sz="1200" u="none" cap="none" strike="noStrike">
              <a:solidFill>
                <a:srgbClr val="262626"/>
              </a:solidFill>
              <a:latin typeface="Questrial"/>
              <a:ea typeface="Questrial"/>
              <a:cs typeface="Questrial"/>
              <a:sym typeface="Quest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4"/>
          <p:cNvSpPr/>
          <p:nvPr>
            <p:ph idx="2" type="pic"/>
          </p:nvPr>
        </p:nvSpPr>
        <p:spPr>
          <a:xfrm>
            <a:off x="1557668" y="0"/>
            <a:ext cx="7586400" cy="3420000"/>
          </a:xfrm>
          <a:prstGeom prst="rect">
            <a:avLst/>
          </a:prstGeom>
        </p:spPr>
        <p:txBody>
          <a:bodyPr anchorCtr="0" anchor="t" bIns="91425" lIns="91425" spcFirstLastPara="1" rIns="91425" wrap="square" tIns="91425">
            <a:noAutofit/>
          </a:bodyPr>
          <a:lstStyle/>
          <a:p>
            <a:pPr indent="-320040" lvl="0" marL="320040" rtl="0" algn="l">
              <a:spcBef>
                <a:spcPts val="700"/>
              </a:spcBef>
              <a:spcAft>
                <a:spcPts val="0"/>
              </a:spcAft>
              <a:buNone/>
            </a:pPr>
            <a:r>
              <a:t/>
            </a:r>
            <a:endParaRPr/>
          </a:p>
        </p:txBody>
      </p:sp>
      <p:sp>
        <p:nvSpPr>
          <p:cNvPr id="449" name="Google Shape;449;p54"/>
          <p:cNvSpPr txBox="1"/>
          <p:nvPr>
            <p:ph idx="1" type="body"/>
          </p:nvPr>
        </p:nvSpPr>
        <p:spPr>
          <a:xfrm>
            <a:off x="0" y="1499475"/>
            <a:ext cx="1416600" cy="952500"/>
          </a:xfrm>
          <a:prstGeom prst="rect">
            <a:avLst/>
          </a:prstGeom>
        </p:spPr>
        <p:txBody>
          <a:bodyPr anchorCtr="0" anchor="t" bIns="91425" lIns="91425" spcFirstLastPara="1" rIns="91425" wrap="square" tIns="91425">
            <a:noAutofit/>
          </a:bodyPr>
          <a:lstStyle/>
          <a:p>
            <a:pPr indent="0" lvl="0" marL="0" rtl="0" algn="ctr">
              <a:spcBef>
                <a:spcPts val="700"/>
              </a:spcBef>
              <a:spcAft>
                <a:spcPts val="0"/>
              </a:spcAft>
              <a:buNone/>
            </a:pPr>
            <a:r>
              <a:rPr b="1" lang="en-US" sz="1400"/>
              <a:t>February 11, 2020</a:t>
            </a:r>
            <a:endParaRPr b="1" sz="1400"/>
          </a:p>
          <a:p>
            <a:pPr indent="0" lvl="0" marL="0" rtl="0" algn="ctr">
              <a:spcBef>
                <a:spcPts val="700"/>
              </a:spcBef>
              <a:spcAft>
                <a:spcPts val="0"/>
              </a:spcAft>
              <a:buNone/>
            </a:pPr>
            <a:r>
              <a:rPr b="1" lang="en-US" sz="1400" u="sng">
                <a:solidFill>
                  <a:schemeClr val="hlink"/>
                </a:solidFill>
                <a:hlinkClick r:id="rId3"/>
              </a:rPr>
              <a:t>COE Informed &amp; Inspired Newsletter</a:t>
            </a:r>
            <a:endParaRPr b="1" sz="1400"/>
          </a:p>
        </p:txBody>
      </p:sp>
      <p:sp>
        <p:nvSpPr>
          <p:cNvPr id="450" name="Google Shape;450;p54"/>
          <p:cNvSpPr txBox="1"/>
          <p:nvPr>
            <p:ph type="title"/>
          </p:nvPr>
        </p:nvSpPr>
        <p:spPr>
          <a:xfrm>
            <a:off x="0" y="4067250"/>
            <a:ext cx="1416600" cy="100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400"/>
              <a:t>CBB Alumna</a:t>
            </a:r>
            <a:endParaRPr sz="1400"/>
          </a:p>
        </p:txBody>
      </p:sp>
      <p:pic>
        <p:nvPicPr>
          <p:cNvPr id="451" name="Google Shape;451;p54"/>
          <p:cNvPicPr preferRelativeResize="0"/>
          <p:nvPr/>
        </p:nvPicPr>
        <p:blipFill>
          <a:blip r:embed="rId4">
            <a:alphaModFix/>
          </a:blip>
          <a:stretch>
            <a:fillRect/>
          </a:stretch>
        </p:blipFill>
        <p:spPr>
          <a:xfrm>
            <a:off x="2692343" y="0"/>
            <a:ext cx="5244713" cy="5143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5"/>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200" u="none" cap="none" strike="noStrike">
                <a:solidFill>
                  <a:schemeClr val="dk2"/>
                </a:solidFill>
                <a:latin typeface="Questrial"/>
                <a:ea typeface="Questrial"/>
                <a:cs typeface="Questrial"/>
                <a:sym typeface="Questrial"/>
              </a:rPr>
              <a:t>SDSU/Claremont Joint Doctoral Studies in Education &amp; Counseling</a:t>
            </a:r>
            <a:endParaRPr b="0" i="0" sz="3200" u="none" cap="none" strike="noStrike">
              <a:solidFill>
                <a:schemeClr val="dk2"/>
              </a:solidFill>
              <a:latin typeface="Questrial"/>
              <a:ea typeface="Questrial"/>
              <a:cs typeface="Questrial"/>
              <a:sym typeface="Questrial"/>
            </a:endParaRPr>
          </a:p>
        </p:txBody>
      </p:sp>
      <p:pic>
        <p:nvPicPr>
          <p:cNvPr descr="Screen Shot 2015-10-09 at 9.12.37 AM.png" id="457" name="Google Shape;457;p55"/>
          <p:cNvPicPr preferRelativeResize="0"/>
          <p:nvPr>
            <p:ph idx="1" type="body"/>
          </p:nvPr>
        </p:nvPicPr>
        <p:blipFill rotWithShape="1">
          <a:blip r:embed="rId3">
            <a:alphaModFix/>
          </a:blip>
          <a:srcRect b="223" l="0" r="0" t="223"/>
          <a:stretch/>
        </p:blipFill>
        <p:spPr>
          <a:xfrm>
            <a:off x="609600" y="1352551"/>
            <a:ext cx="2536723" cy="2133599"/>
          </a:xfrm>
          <a:prstGeom prst="rect">
            <a:avLst/>
          </a:prstGeom>
          <a:noFill/>
          <a:ln>
            <a:noFill/>
          </a:ln>
        </p:spPr>
      </p:pic>
      <p:sp>
        <p:nvSpPr>
          <p:cNvPr id="458" name="Google Shape;458;p55"/>
          <p:cNvSpPr txBox="1"/>
          <p:nvPr>
            <p:ph idx="2" type="body"/>
          </p:nvPr>
        </p:nvSpPr>
        <p:spPr>
          <a:xfrm>
            <a:off x="3276600" y="1352549"/>
            <a:ext cx="5454501" cy="32686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chemeClr val="accent2"/>
              </a:buClr>
              <a:buFont typeface="Noto Sans Symbols"/>
              <a:buNone/>
            </a:pPr>
            <a:r>
              <a:rPr b="1" i="0" lang="en-US" sz="1800" u="none" cap="none" strike="noStrike">
                <a:solidFill>
                  <a:schemeClr val="dk1"/>
                </a:solidFill>
                <a:latin typeface="Arial"/>
                <a:ea typeface="Arial"/>
                <a:cs typeface="Arial"/>
                <a:sym typeface="Arial"/>
              </a:rPr>
              <a:t>CBB is currently piloting concurrent Joint Doctoral Program enrollment with CBB-LPCC Year #2</a:t>
            </a:r>
            <a:endParaRPr b="1" i="0" sz="1050" u="none" cap="none" strike="noStrike">
              <a:solidFill>
                <a:schemeClr val="dk1"/>
              </a:solidFill>
              <a:latin typeface="Arial"/>
              <a:ea typeface="Arial"/>
              <a:cs typeface="Arial"/>
              <a:sym typeface="Arial"/>
            </a:endParaRPr>
          </a:p>
          <a:p>
            <a:pPr indent="0" lvl="0" marL="0" marR="0" rtl="0" algn="l">
              <a:lnSpc>
                <a:spcPct val="120000"/>
              </a:lnSpc>
              <a:spcBef>
                <a:spcPts val="700"/>
              </a:spcBef>
              <a:spcAft>
                <a:spcPts val="0"/>
              </a:spcAft>
              <a:buClr>
                <a:schemeClr val="accent2"/>
              </a:buClr>
              <a:buFont typeface="Noto Sans Symbols"/>
              <a:buNone/>
            </a:pPr>
            <a:r>
              <a:rPr b="1" i="0" lang="en-US" sz="1050" u="none" cap="none" strike="noStrike">
                <a:solidFill>
                  <a:schemeClr val="dk1"/>
                </a:solidFill>
                <a:latin typeface="Arial"/>
                <a:ea typeface="Arial"/>
                <a:cs typeface="Arial"/>
                <a:sym typeface="Arial"/>
              </a:rPr>
              <a:t>Dissertation Presentation:</a:t>
            </a:r>
            <a:endParaRPr/>
          </a:p>
          <a:p>
            <a:pPr indent="0" lvl="0" marL="0" marR="0" rtl="0" algn="l">
              <a:lnSpc>
                <a:spcPct val="120000"/>
              </a:lnSpc>
              <a:spcBef>
                <a:spcPts val="700"/>
              </a:spcBef>
              <a:spcAft>
                <a:spcPts val="0"/>
              </a:spcAft>
              <a:buClr>
                <a:schemeClr val="accent2"/>
              </a:buClr>
              <a:buFont typeface="Noto Sans Symbols"/>
              <a:buNone/>
            </a:pPr>
            <a:r>
              <a:rPr b="1" i="0" lang="en-US" sz="1050" u="none" cap="none" strike="noStrike">
                <a:solidFill>
                  <a:schemeClr val="dk1"/>
                </a:solidFill>
                <a:latin typeface="Arial"/>
                <a:ea typeface="Arial"/>
                <a:cs typeface="Arial"/>
                <a:sym typeface="Arial"/>
              </a:rPr>
              <a:t>At the Crossroads of Aspiration and Achievement</a:t>
            </a:r>
            <a:br>
              <a:rPr b="1" i="0" lang="en-US" sz="1050" u="none" cap="none" strike="noStrike">
                <a:solidFill>
                  <a:schemeClr val="dk1"/>
                </a:solidFill>
                <a:latin typeface="Arial"/>
                <a:ea typeface="Arial"/>
                <a:cs typeface="Arial"/>
                <a:sym typeface="Arial"/>
              </a:rPr>
            </a:br>
            <a:r>
              <a:rPr b="1" i="1" lang="en-US" sz="1000" u="none" cap="none" strike="noStrike">
                <a:solidFill>
                  <a:schemeClr val="dk1"/>
                </a:solidFill>
                <a:latin typeface="Arial"/>
                <a:ea typeface="Arial"/>
                <a:cs typeface="Arial"/>
                <a:sym typeface="Arial"/>
              </a:rPr>
              <a:t>Star Rivera-Lacey, CBB ‘96 Dissertation Presentation, Dean—SDCCD Adult Continuing </a:t>
            </a:r>
            <a:r>
              <a:rPr b="1" i="1" lang="en-US" sz="1000">
                <a:latin typeface="Arial"/>
                <a:ea typeface="Arial"/>
                <a:cs typeface="Arial"/>
                <a:sym typeface="Arial"/>
              </a:rPr>
              <a:t>Education</a:t>
            </a:r>
            <a:endParaRPr b="1" i="1" sz="1000" u="none" cap="none" strike="noStrike">
              <a:solidFill>
                <a:schemeClr val="dk1"/>
              </a:solidFill>
              <a:latin typeface="Arial"/>
              <a:ea typeface="Arial"/>
              <a:cs typeface="Arial"/>
              <a:sym typeface="Arial"/>
            </a:endParaRPr>
          </a:p>
          <a:p>
            <a:pPr indent="0" lvl="0" marL="0" marR="0" rtl="0" algn="l">
              <a:lnSpc>
                <a:spcPct val="120000"/>
              </a:lnSpc>
              <a:spcBef>
                <a:spcPts val="700"/>
              </a:spcBef>
              <a:spcAft>
                <a:spcPts val="0"/>
              </a:spcAft>
              <a:buClr>
                <a:schemeClr val="accent2"/>
              </a:buClr>
              <a:buFont typeface="Noto Sans Symbols"/>
              <a:buNone/>
            </a:pPr>
            <a:r>
              <a:rPr b="0" i="0" lang="en-US" sz="1050" u="none" cap="none" strike="noStrike">
                <a:solidFill>
                  <a:schemeClr val="dk1"/>
                </a:solidFill>
                <a:latin typeface="Arial"/>
                <a:ea typeface="Arial"/>
                <a:cs typeface="Arial"/>
                <a:sym typeface="Arial"/>
              </a:rPr>
              <a:t>The study examines the educational and counseling experiences of low-income, first- generation, Latino/a, community college students. It specifically investigates the academic aspirations and achievements of these students, and the value they place on a community college education. The study also explores the influence community college counselors exert over student-stated academic aspirations and achievements. Finally, it explores the factors students, and counselors, identify as attributing to the academic success and failure of low-income, first- generation, Latino/a, community college students.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0"/>
          <p:cNvSpPr txBox="1"/>
          <p:nvPr>
            <p:ph type="title"/>
          </p:nvPr>
        </p:nvSpPr>
        <p:spPr>
          <a:xfrm>
            <a:off x="1143000" y="118110"/>
            <a:ext cx="7620000" cy="10059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lang="en-US"/>
              <a:t>Graduate Assistant</a:t>
            </a:r>
            <a:endParaRPr b="0" i="0" sz="4200" u="none" cap="none" strike="noStrike">
              <a:solidFill>
                <a:schemeClr val="dk2"/>
              </a:solidFill>
              <a:latin typeface="Questrial"/>
              <a:ea typeface="Questrial"/>
              <a:cs typeface="Questrial"/>
              <a:sym typeface="Questrial"/>
            </a:endParaRPr>
          </a:p>
        </p:txBody>
      </p:sp>
      <p:sp>
        <p:nvSpPr>
          <p:cNvPr id="171" name="Google Shape;171;p20"/>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Nola Butler Byrd, Ph.D., LPCC</a:t>
            </a:r>
            <a:endParaRPr>
              <a:latin typeface="Arial"/>
              <a:ea typeface="Arial"/>
              <a:cs typeface="Arial"/>
              <a:sym typeface="Arial"/>
            </a:endParaRPr>
          </a:p>
          <a:p>
            <a:pPr indent="0" lvl="0" marL="320040" marR="0" rtl="0" algn="l">
              <a:spcBef>
                <a:spcPts val="0"/>
              </a:spcBef>
              <a:spcAft>
                <a:spcPts val="0"/>
              </a:spcAft>
              <a:buNone/>
            </a:pPr>
            <a:r>
              <a:rPr lang="en-US" sz="1800">
                <a:latin typeface="Arial"/>
                <a:ea typeface="Arial"/>
                <a:cs typeface="Arial"/>
                <a:sym typeface="Arial"/>
              </a:rPr>
              <a:t>Assoc. Professor, </a:t>
            </a:r>
            <a:r>
              <a:rPr b="0" i="0" lang="en-US" sz="1800" u="none" cap="none" strike="noStrike">
                <a:solidFill>
                  <a:schemeClr val="dk1"/>
                </a:solidFill>
                <a:latin typeface="Arial"/>
                <a:ea typeface="Arial"/>
                <a:cs typeface="Arial"/>
                <a:sym typeface="Arial"/>
              </a:rPr>
              <a:t>CBB Program Director</a:t>
            </a:r>
            <a:endParaRPr sz="1800"/>
          </a:p>
          <a:p>
            <a:pPr indent="-320040" lvl="0" marL="320040" rtl="0" algn="l">
              <a:spcBef>
                <a:spcPts val="700"/>
              </a:spcBef>
              <a:spcAft>
                <a:spcPts val="0"/>
              </a:spcAft>
              <a:buClr>
                <a:schemeClr val="accent2"/>
              </a:buClr>
              <a:buSzPts val="1740"/>
              <a:buFont typeface="Noto Sans Symbols"/>
              <a:buChar char="◻"/>
            </a:pPr>
            <a:r>
              <a:rPr lang="en-US">
                <a:latin typeface="Arial"/>
                <a:ea typeface="Arial"/>
                <a:cs typeface="Arial"/>
                <a:sym typeface="Arial"/>
              </a:rPr>
              <a:t>Nellie Tran, Ph.D.</a:t>
            </a:r>
            <a:endParaRPr>
              <a:latin typeface="Arial"/>
              <a:ea typeface="Arial"/>
              <a:cs typeface="Arial"/>
              <a:sym typeface="Arial"/>
            </a:endParaRPr>
          </a:p>
          <a:p>
            <a:pPr indent="0" lvl="0" marL="320040" marR="0" rtl="0" algn="l">
              <a:spcBef>
                <a:spcPts val="700"/>
              </a:spcBef>
              <a:spcAft>
                <a:spcPts val="0"/>
              </a:spcAft>
              <a:buNone/>
            </a:pPr>
            <a:r>
              <a:rPr lang="en-US" sz="1800">
                <a:latin typeface="Arial"/>
                <a:ea typeface="Arial"/>
                <a:cs typeface="Arial"/>
                <a:sym typeface="Arial"/>
              </a:rPr>
              <a:t>Associate Professor, Community Psychologist</a:t>
            </a:r>
            <a:endParaRPr sz="1800">
              <a:latin typeface="Arial"/>
              <a:ea typeface="Arial"/>
              <a:cs typeface="Arial"/>
              <a:sym typeface="Arial"/>
            </a:endParaRPr>
          </a:p>
          <a:p>
            <a:pPr indent="-320040" lvl="0" marL="320040" marR="0" rtl="0" algn="l">
              <a:spcBef>
                <a:spcPts val="700"/>
              </a:spcBef>
              <a:spcAft>
                <a:spcPts val="0"/>
              </a:spcAft>
              <a:buClr>
                <a:schemeClr val="accent2"/>
              </a:buClr>
              <a:buSzPts val="1740"/>
              <a:buFont typeface="Noto Sans Symbols"/>
              <a:buChar char="◻"/>
            </a:pPr>
            <a:r>
              <a:rPr lang="en-US">
                <a:latin typeface="Arial"/>
                <a:ea typeface="Arial"/>
                <a:cs typeface="Arial"/>
                <a:sym typeface="Arial"/>
              </a:rPr>
              <a:t>Arianne Miller, Ph.D.</a:t>
            </a:r>
            <a:endParaRPr>
              <a:latin typeface="Arial"/>
              <a:ea typeface="Arial"/>
              <a:cs typeface="Arial"/>
              <a:sym typeface="Arial"/>
            </a:endParaRPr>
          </a:p>
          <a:p>
            <a:pPr indent="0" lvl="0" marL="320040" marR="0" rtl="0" algn="l">
              <a:spcBef>
                <a:spcPts val="700"/>
              </a:spcBef>
              <a:spcAft>
                <a:spcPts val="0"/>
              </a:spcAft>
              <a:buNone/>
            </a:pPr>
            <a:r>
              <a:rPr lang="en-US" sz="1800">
                <a:latin typeface="Arial"/>
                <a:ea typeface="Arial"/>
                <a:cs typeface="Arial"/>
                <a:sym typeface="Arial"/>
              </a:rPr>
              <a:t>Assistant Professor &amp; Licensed Clinical Psychologist</a:t>
            </a:r>
            <a:endParaRPr sz="1800">
              <a:latin typeface="Arial"/>
              <a:ea typeface="Arial"/>
              <a:cs typeface="Arial"/>
              <a:sym typeface="Arial"/>
            </a:endParaRPr>
          </a:p>
          <a:p>
            <a:pPr indent="-320040" lvl="0" marL="320040" marR="0" rtl="0" algn="l">
              <a:spcBef>
                <a:spcPts val="70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Juan Camarena, Ph.D., LMFT, LPCC</a:t>
            </a:r>
            <a:endParaRPr b="0" i="0" sz="2900" u="none" cap="none" strike="noStrike">
              <a:solidFill>
                <a:schemeClr val="dk1"/>
              </a:solidFill>
              <a:latin typeface="Arial"/>
              <a:ea typeface="Arial"/>
              <a:cs typeface="Arial"/>
              <a:sym typeface="Arial"/>
            </a:endParaRPr>
          </a:p>
          <a:p>
            <a:pPr indent="0" lvl="0" marL="320040" marR="0" rtl="0" algn="l">
              <a:spcBef>
                <a:spcPts val="700"/>
              </a:spcBef>
              <a:spcAft>
                <a:spcPts val="0"/>
              </a:spcAft>
              <a:buNone/>
            </a:pPr>
            <a:r>
              <a:rPr lang="en-US" sz="1800">
                <a:latin typeface="Arial"/>
                <a:ea typeface="Arial"/>
                <a:cs typeface="Arial"/>
                <a:sym typeface="Arial"/>
              </a:rPr>
              <a:t>Full-Time Lecturer</a:t>
            </a:r>
            <a:endParaRPr>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6"/>
          <p:cNvSpPr txBox="1"/>
          <p:nvPr>
            <p:ph type="title"/>
          </p:nvPr>
        </p:nvSpPr>
        <p:spPr>
          <a:xfrm>
            <a:off x="2362200" y="2343150"/>
            <a:ext cx="6477000" cy="203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CBB COMMUNITY SERVICE &amp; RESEARCH PROJECTS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57"/>
          <p:cNvPicPr preferRelativeResize="0"/>
          <p:nvPr/>
        </p:nvPicPr>
        <p:blipFill>
          <a:blip r:embed="rId3">
            <a:alphaModFix/>
          </a:blip>
          <a:stretch>
            <a:fillRect/>
          </a:stretch>
        </p:blipFill>
        <p:spPr>
          <a:xfrm>
            <a:off x="2895600" y="105799"/>
            <a:ext cx="3716128" cy="4809098"/>
          </a:xfrm>
          <a:prstGeom prst="rect">
            <a:avLst/>
          </a:prstGeom>
          <a:noFill/>
          <a:ln>
            <a:noFill/>
          </a:ln>
        </p:spPr>
      </p:pic>
      <p:sp>
        <p:nvSpPr>
          <p:cNvPr id="471" name="Google Shape;471;p57"/>
          <p:cNvSpPr txBox="1"/>
          <p:nvPr/>
        </p:nvSpPr>
        <p:spPr>
          <a:xfrm>
            <a:off x="0" y="1371600"/>
            <a:ext cx="2915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March 7, 2020</a:t>
            </a:r>
            <a:endParaRPr b="1"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US" sz="1800"/>
              <a:t>Keynote presentation</a:t>
            </a:r>
            <a:endParaRPr sz="1800"/>
          </a:p>
          <a:p>
            <a:pPr indent="-342900" lvl="0" marL="457200" rtl="0" algn="l">
              <a:spcBef>
                <a:spcPts val="0"/>
              </a:spcBef>
              <a:spcAft>
                <a:spcPts val="0"/>
              </a:spcAft>
              <a:buSzPts val="1800"/>
              <a:buChar char="●"/>
            </a:pPr>
            <a:r>
              <a:rPr lang="en-US" sz="1800"/>
              <a:t>Panel Discussion</a:t>
            </a:r>
            <a:endParaRPr sz="1800"/>
          </a:p>
          <a:p>
            <a:pPr indent="-342900" lvl="0" marL="457200" rtl="0" algn="l">
              <a:spcBef>
                <a:spcPts val="0"/>
              </a:spcBef>
              <a:spcAft>
                <a:spcPts val="0"/>
              </a:spcAft>
              <a:buSzPts val="1800"/>
              <a:buChar char="●"/>
            </a:pPr>
            <a:r>
              <a:rPr lang="en-US" sz="1800">
                <a:solidFill>
                  <a:schemeClr val="dk1"/>
                </a:solidFill>
              </a:rPr>
              <a:t>Book Signing</a:t>
            </a:r>
            <a:endParaRPr sz="1800">
              <a:solidFill>
                <a:schemeClr val="dk1"/>
              </a:solidFill>
            </a:endParaRPr>
          </a:p>
          <a:p>
            <a:pPr indent="-342900" lvl="0" marL="457200" rtl="0" algn="l">
              <a:spcBef>
                <a:spcPts val="0"/>
              </a:spcBef>
              <a:spcAft>
                <a:spcPts val="0"/>
              </a:spcAft>
              <a:buSzPts val="1800"/>
              <a:buChar char="●"/>
            </a:pPr>
            <a:r>
              <a:rPr lang="en-US" sz="1800"/>
              <a:t>Community Healing &amp; Info Circles</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8"/>
          <p:cNvSpPr txBox="1"/>
          <p:nvPr>
            <p:ph type="title"/>
          </p:nvPr>
        </p:nvSpPr>
        <p:spPr>
          <a:xfrm>
            <a:off x="1143000" y="118100"/>
            <a:ext cx="7789200" cy="7137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1"/>
              </a:buClr>
              <a:buFont typeface="Calibri"/>
              <a:buNone/>
            </a:pPr>
            <a:r>
              <a:rPr b="1" lang="en-US" sz="2700">
                <a:solidFill>
                  <a:schemeClr val="dk1"/>
                </a:solidFill>
              </a:rPr>
              <a:t>2018-20 CBB Transborder Crimmigration Project</a:t>
            </a:r>
            <a:endParaRPr b="1" sz="2700">
              <a:solidFill>
                <a:schemeClr val="dk1"/>
              </a:solidFill>
            </a:endParaRPr>
          </a:p>
        </p:txBody>
      </p:sp>
      <p:pic>
        <p:nvPicPr>
          <p:cNvPr id="478" name="Google Shape;478;p58"/>
          <p:cNvPicPr preferRelativeResize="0"/>
          <p:nvPr/>
        </p:nvPicPr>
        <p:blipFill rotWithShape="1">
          <a:blip r:embed="rId3">
            <a:alphaModFix/>
          </a:blip>
          <a:srcRect b="0" l="1506" r="0" t="1166"/>
          <a:stretch/>
        </p:blipFill>
        <p:spPr>
          <a:xfrm>
            <a:off x="-6000" y="1308800"/>
            <a:ext cx="2827424" cy="3627848"/>
          </a:xfrm>
          <a:prstGeom prst="rect">
            <a:avLst/>
          </a:prstGeom>
          <a:noFill/>
          <a:ln>
            <a:noFill/>
          </a:ln>
        </p:spPr>
      </p:pic>
      <p:pic>
        <p:nvPicPr>
          <p:cNvPr id="479" name="Google Shape;479;p58"/>
          <p:cNvPicPr preferRelativeResize="0"/>
          <p:nvPr/>
        </p:nvPicPr>
        <p:blipFill>
          <a:blip r:embed="rId4">
            <a:alphaModFix/>
          </a:blip>
          <a:stretch>
            <a:fillRect/>
          </a:stretch>
        </p:blipFill>
        <p:spPr>
          <a:xfrm>
            <a:off x="6140149" y="1320010"/>
            <a:ext cx="2859120" cy="3714690"/>
          </a:xfrm>
          <a:prstGeom prst="rect">
            <a:avLst/>
          </a:prstGeom>
          <a:noFill/>
          <a:ln>
            <a:noFill/>
          </a:ln>
        </p:spPr>
      </p:pic>
      <p:pic>
        <p:nvPicPr>
          <p:cNvPr id="480" name="Google Shape;480;p58"/>
          <p:cNvPicPr preferRelativeResize="0"/>
          <p:nvPr/>
        </p:nvPicPr>
        <p:blipFill rotWithShape="1">
          <a:blip r:embed="rId5">
            <a:alphaModFix/>
          </a:blip>
          <a:srcRect b="1064" l="1610" r="1377" t="18283"/>
          <a:stretch/>
        </p:blipFill>
        <p:spPr>
          <a:xfrm>
            <a:off x="2523700" y="1994600"/>
            <a:ext cx="3912952" cy="24494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9"/>
          <p:cNvSpPr txBox="1"/>
          <p:nvPr>
            <p:ph type="title"/>
          </p:nvPr>
        </p:nvSpPr>
        <p:spPr>
          <a:xfrm>
            <a:off x="1143000" y="118110"/>
            <a:ext cx="7620000" cy="1005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Font typeface="Calibri"/>
              <a:buNone/>
            </a:pPr>
            <a:r>
              <a:rPr lang="en-US" sz="2400">
                <a:solidFill>
                  <a:schemeClr val="dk1"/>
                </a:solidFill>
              </a:rPr>
              <a:t>2016-18 Ubuntu Project</a:t>
            </a:r>
            <a:endParaRPr sz="2400">
              <a:solidFill>
                <a:schemeClr val="dk1"/>
              </a:solidFill>
            </a:endParaRPr>
          </a:p>
          <a:p>
            <a:pPr indent="0" lvl="0" marL="0" rtl="0" algn="l">
              <a:spcBef>
                <a:spcPts val="0"/>
              </a:spcBef>
              <a:spcAft>
                <a:spcPts val="0"/>
              </a:spcAft>
              <a:buClr>
                <a:schemeClr val="dk1"/>
              </a:buClr>
              <a:buFont typeface="Calibri"/>
              <a:buNone/>
            </a:pPr>
            <a:r>
              <a:rPr lang="en-US" sz="2400">
                <a:solidFill>
                  <a:schemeClr val="dk1"/>
                </a:solidFill>
              </a:rPr>
              <a:t>September 24, 2017--Institute on Violence, Abuse and Trauma (IVAT) Conference, San Diego, CA</a:t>
            </a:r>
            <a:endParaRPr sz="2400">
              <a:solidFill>
                <a:schemeClr val="dk1"/>
              </a:solidFill>
            </a:endParaRPr>
          </a:p>
        </p:txBody>
      </p:sp>
      <p:sp>
        <p:nvSpPr>
          <p:cNvPr id="487" name="Google Shape;487;p59"/>
          <p:cNvSpPr txBox="1"/>
          <p:nvPr/>
        </p:nvSpPr>
        <p:spPr>
          <a:xfrm>
            <a:off x="7363825" y="1308800"/>
            <a:ext cx="1734900" cy="3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1"/>
                </a:solidFill>
                <a:latin typeface="Questrial"/>
                <a:ea typeface="Questrial"/>
                <a:cs typeface="Questrial"/>
                <a:sym typeface="Questrial"/>
              </a:rPr>
              <a:t>In photo from left to right: </a:t>
            </a:r>
            <a:endParaRPr sz="1000">
              <a:solidFill>
                <a:schemeClr val="dk1"/>
              </a:solidFill>
              <a:latin typeface="Questrial"/>
              <a:ea typeface="Questrial"/>
              <a:cs typeface="Questrial"/>
              <a:sym typeface="Questrial"/>
            </a:endParaRPr>
          </a:p>
          <a:p>
            <a:pPr indent="0" lvl="0" marL="0" rtl="0" algn="l">
              <a:spcBef>
                <a:spcPts val="0"/>
              </a:spcBef>
              <a:spcAft>
                <a:spcPts val="0"/>
              </a:spcAft>
              <a:buNone/>
            </a:pPr>
            <a:r>
              <a:rPr lang="en-US" sz="1000">
                <a:solidFill>
                  <a:schemeClr val="dk1"/>
                </a:solidFill>
                <a:latin typeface="Questrial"/>
                <a:ea typeface="Questrial"/>
                <a:cs typeface="Questrial"/>
                <a:sym typeface="Questrial"/>
              </a:rPr>
              <a:t>Ahliyah Chambers (SDSU Undergrad), Jazzalyn Livingston (CBB’18), Emily Davis (CBB’18), Nola Butler Byrd (CBB Director), Theresa Palafox (CBB’18), Michelle Rowe-Odom (CBB Faculty Member), Darielle Blevins (CBB’13 &amp; SDSU Joint Doc Program Student)</a:t>
            </a:r>
            <a:endParaRPr>
              <a:latin typeface="Questrial"/>
              <a:ea typeface="Questrial"/>
              <a:cs typeface="Questrial"/>
              <a:sym typeface="Questrial"/>
            </a:endParaRPr>
          </a:p>
        </p:txBody>
      </p:sp>
      <p:sp>
        <p:nvSpPr>
          <p:cNvPr id="488" name="Google Shape;488;p59"/>
          <p:cNvSpPr txBox="1"/>
          <p:nvPr/>
        </p:nvSpPr>
        <p:spPr>
          <a:xfrm>
            <a:off x="35075" y="1308800"/>
            <a:ext cx="2059200" cy="3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Questrial"/>
                <a:ea typeface="Questrial"/>
                <a:cs typeface="Questrial"/>
                <a:sym typeface="Questrial"/>
              </a:rPr>
              <a:t>Poster:</a:t>
            </a:r>
            <a:endParaRPr b="1" sz="1800">
              <a:latin typeface="Questrial"/>
              <a:ea typeface="Questrial"/>
              <a:cs typeface="Questrial"/>
              <a:sym typeface="Questrial"/>
            </a:endParaRPr>
          </a:p>
          <a:p>
            <a:pPr indent="0" lvl="0" marL="0" rtl="0" algn="l">
              <a:spcBef>
                <a:spcPts val="0"/>
              </a:spcBef>
              <a:spcAft>
                <a:spcPts val="0"/>
              </a:spcAft>
              <a:buClr>
                <a:schemeClr val="dk1"/>
              </a:buClr>
              <a:buFont typeface="Arial"/>
              <a:buNone/>
            </a:pPr>
            <a:r>
              <a:rPr b="1" i="1" lang="en-US" sz="1800">
                <a:latin typeface="Questrial"/>
                <a:ea typeface="Questrial"/>
                <a:cs typeface="Questrial"/>
                <a:sym typeface="Questrial"/>
              </a:rPr>
              <a:t>UBUNTU ANTI-RECIDIVISM PROJECT: </a:t>
            </a:r>
            <a:endParaRPr b="1" i="1" sz="1800">
              <a:latin typeface="Questrial"/>
              <a:ea typeface="Questrial"/>
              <a:cs typeface="Questrial"/>
              <a:sym typeface="Questrial"/>
            </a:endParaRPr>
          </a:p>
          <a:p>
            <a:pPr indent="0" lvl="0" marL="0" rtl="0" algn="l">
              <a:spcBef>
                <a:spcPts val="0"/>
              </a:spcBef>
              <a:spcAft>
                <a:spcPts val="0"/>
              </a:spcAft>
              <a:buNone/>
            </a:pPr>
            <a:r>
              <a:rPr b="1" i="1" lang="en-US" sz="1800">
                <a:latin typeface="Questrial"/>
                <a:ea typeface="Questrial"/>
                <a:cs typeface="Questrial"/>
                <a:sym typeface="Questrial"/>
              </a:rPr>
              <a:t>Building Peace and Forgiveness through Practice, Research and Advocacy</a:t>
            </a:r>
            <a:endParaRPr b="1" i="1" sz="1800">
              <a:latin typeface="Questrial"/>
              <a:ea typeface="Questrial"/>
              <a:cs typeface="Questrial"/>
              <a:sym typeface="Questrial"/>
            </a:endParaRPr>
          </a:p>
          <a:p>
            <a:pPr indent="0" lvl="0" marL="0" rtl="0" algn="l">
              <a:spcBef>
                <a:spcPts val="0"/>
              </a:spcBef>
              <a:spcAft>
                <a:spcPts val="0"/>
              </a:spcAft>
              <a:buNone/>
            </a:pPr>
            <a:r>
              <a:t/>
            </a:r>
            <a:endParaRPr b="1" i="1" sz="1800">
              <a:latin typeface="Questrial"/>
              <a:ea typeface="Questrial"/>
              <a:cs typeface="Questrial"/>
              <a:sym typeface="Questrial"/>
            </a:endParaRPr>
          </a:p>
          <a:p>
            <a:pPr indent="0" lvl="0" marL="0" rtl="0" algn="l">
              <a:spcBef>
                <a:spcPts val="0"/>
              </a:spcBef>
              <a:spcAft>
                <a:spcPts val="0"/>
              </a:spcAft>
              <a:buClr>
                <a:schemeClr val="dk1"/>
              </a:buClr>
              <a:buSzPts val="1100"/>
              <a:buFont typeface="Arial"/>
              <a:buNone/>
            </a:pPr>
            <a:r>
              <a:rPr lang="en-US" sz="1200">
                <a:solidFill>
                  <a:schemeClr val="dk1"/>
                </a:solidFill>
              </a:rPr>
              <a:t>Winner National Partnership to End Interpersonal Violence Across the Lifespan Poster Award 2017</a:t>
            </a:r>
            <a:endParaRPr b="1" i="1" sz="1200">
              <a:latin typeface="Questrial"/>
              <a:ea typeface="Questrial"/>
              <a:cs typeface="Questrial"/>
              <a:sym typeface="Questrial"/>
            </a:endParaRPr>
          </a:p>
          <a:p>
            <a:pPr indent="0" lvl="0" marL="0" rtl="0" algn="l">
              <a:spcBef>
                <a:spcPts val="0"/>
              </a:spcBef>
              <a:spcAft>
                <a:spcPts val="0"/>
              </a:spcAft>
              <a:buClr>
                <a:schemeClr val="dk1"/>
              </a:buClr>
              <a:buFont typeface="Arial"/>
              <a:buNone/>
            </a:pPr>
            <a:r>
              <a:t/>
            </a:r>
            <a:endParaRPr b="1" i="1" sz="1800">
              <a:latin typeface="Questrial"/>
              <a:ea typeface="Questrial"/>
              <a:cs typeface="Questrial"/>
              <a:sym typeface="Questrial"/>
            </a:endParaRPr>
          </a:p>
        </p:txBody>
      </p:sp>
      <p:pic>
        <p:nvPicPr>
          <p:cNvPr descr="Screen Shot 2017-11-09 at 1.26.22 PM.png" id="489" name="Google Shape;489;p59"/>
          <p:cNvPicPr preferRelativeResize="0"/>
          <p:nvPr/>
        </p:nvPicPr>
        <p:blipFill>
          <a:blip r:embed="rId3">
            <a:alphaModFix/>
          </a:blip>
          <a:stretch>
            <a:fillRect/>
          </a:stretch>
        </p:blipFill>
        <p:spPr>
          <a:xfrm>
            <a:off x="1452850" y="3551925"/>
            <a:ext cx="1010150" cy="945575"/>
          </a:xfrm>
          <a:prstGeom prst="rect">
            <a:avLst/>
          </a:prstGeom>
          <a:noFill/>
          <a:ln>
            <a:noFill/>
          </a:ln>
        </p:spPr>
      </p:pic>
      <p:pic>
        <p:nvPicPr>
          <p:cNvPr id="490" name="Google Shape;490;p59"/>
          <p:cNvPicPr preferRelativeResize="0"/>
          <p:nvPr/>
        </p:nvPicPr>
        <p:blipFill>
          <a:blip r:embed="rId4">
            <a:alphaModFix/>
          </a:blip>
          <a:stretch>
            <a:fillRect/>
          </a:stretch>
        </p:blipFill>
        <p:spPr>
          <a:xfrm>
            <a:off x="2439175" y="1352610"/>
            <a:ext cx="4952920" cy="371469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60"/>
          <p:cNvPicPr preferRelativeResize="0"/>
          <p:nvPr/>
        </p:nvPicPr>
        <p:blipFill>
          <a:blip r:embed="rId3">
            <a:alphaModFix/>
          </a:blip>
          <a:stretch>
            <a:fillRect/>
          </a:stretch>
        </p:blipFill>
        <p:spPr>
          <a:xfrm>
            <a:off x="1537200" y="68000"/>
            <a:ext cx="6643249" cy="4982450"/>
          </a:xfrm>
          <a:prstGeom prst="rect">
            <a:avLst/>
          </a:prstGeom>
          <a:noFill/>
          <a:ln>
            <a:noFill/>
          </a:ln>
        </p:spPr>
      </p:pic>
      <p:sp>
        <p:nvSpPr>
          <p:cNvPr id="497" name="Google Shape;497;p60"/>
          <p:cNvSpPr txBox="1"/>
          <p:nvPr/>
        </p:nvSpPr>
        <p:spPr>
          <a:xfrm>
            <a:off x="29650" y="1370500"/>
            <a:ext cx="1869900" cy="33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rgbClr val="333333"/>
                </a:solidFill>
                <a:highlight>
                  <a:srgbClr val="FFFFFF"/>
                </a:highlight>
                <a:latin typeface="Open Sans"/>
                <a:ea typeface="Open Sans"/>
                <a:cs typeface="Open Sans"/>
                <a:sym typeface="Open Sans"/>
              </a:rPr>
              <a:t>Nola M. Butler Byrd, Michelle J. Rowe-Odom, Ojore L. Bushfan, Ava Gill, Kathleen Baca &amp; Marva L. Lewis (2019) </a:t>
            </a:r>
            <a:r>
              <a:rPr b="1" lang="en-US" sz="1200">
                <a:solidFill>
                  <a:srgbClr val="333333"/>
                </a:solidFill>
                <a:highlight>
                  <a:srgbClr val="FFFFFF"/>
                </a:highlight>
                <a:latin typeface="Open Sans"/>
                <a:ea typeface="Open Sans"/>
                <a:cs typeface="Open Sans"/>
                <a:sym typeface="Open Sans"/>
              </a:rPr>
              <a:t>Using Hair-Combing Interactions to Enhance Relationships between Black Women and Girls Impacted by Homelessness,</a:t>
            </a:r>
            <a:r>
              <a:rPr lang="en-US" sz="1200">
                <a:solidFill>
                  <a:srgbClr val="333333"/>
                </a:solidFill>
                <a:highlight>
                  <a:srgbClr val="FFFFFF"/>
                </a:highlight>
                <a:latin typeface="Open Sans"/>
                <a:ea typeface="Open Sans"/>
                <a:cs typeface="Open Sans"/>
                <a:sym typeface="Open Sans"/>
              </a:rPr>
              <a:t> </a:t>
            </a:r>
            <a:r>
              <a:rPr b="1" lang="en-US" sz="1200">
                <a:solidFill>
                  <a:srgbClr val="333333"/>
                </a:solidFill>
                <a:highlight>
                  <a:srgbClr val="FFFFFF"/>
                </a:highlight>
                <a:latin typeface="Open Sans"/>
                <a:ea typeface="Open Sans"/>
                <a:cs typeface="Open Sans"/>
                <a:sym typeface="Open Sans"/>
              </a:rPr>
              <a:t>Women &amp; Therapy,</a:t>
            </a:r>
            <a:r>
              <a:rPr lang="en-US" sz="1200">
                <a:solidFill>
                  <a:srgbClr val="333333"/>
                </a:solidFill>
                <a:highlight>
                  <a:srgbClr val="FFFFFF"/>
                </a:highlight>
                <a:latin typeface="Open Sans"/>
                <a:ea typeface="Open Sans"/>
                <a:cs typeface="Open Sans"/>
                <a:sym typeface="Open Sans"/>
              </a:rPr>
              <a:t> 42:3-4, 320-342, DOI: </a:t>
            </a:r>
            <a:r>
              <a:rPr lang="en-US" sz="1200" u="sng">
                <a:solidFill>
                  <a:srgbClr val="333333"/>
                </a:solidFill>
                <a:highlight>
                  <a:srgbClr val="FFFFFF"/>
                </a:highlight>
                <a:latin typeface="Open Sans"/>
                <a:ea typeface="Open Sans"/>
                <a:cs typeface="Open Sans"/>
                <a:sym typeface="Open Sans"/>
                <a:hlinkClick r:id="rId4">
                  <a:extLst>
                    <a:ext uri="{A12FA001-AC4F-418D-AE19-62706E023703}">
                      <ahyp:hlinkClr val="tx"/>
                    </a:ext>
                  </a:extLst>
                </a:hlinkClick>
              </a:rPr>
              <a:t>10.1080/02703149.2019.1622912</a:t>
            </a:r>
            <a:endParaRPr i="1" sz="1000">
              <a:latin typeface="Questrial"/>
              <a:ea typeface="Questrial"/>
              <a:cs typeface="Questrial"/>
              <a:sym typeface="Quest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1"/>
          <p:cNvSpPr txBox="1"/>
          <p:nvPr>
            <p:ph type="title"/>
          </p:nvPr>
        </p:nvSpPr>
        <p:spPr>
          <a:xfrm>
            <a:off x="1009475" y="118100"/>
            <a:ext cx="7955700" cy="1005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Font typeface="Calibri"/>
              <a:buNone/>
            </a:pPr>
            <a:r>
              <a:rPr lang="en-US" sz="2400">
                <a:solidFill>
                  <a:schemeClr val="dk1"/>
                </a:solidFill>
              </a:rPr>
              <a:t>Asian American Psychological Association Conventions</a:t>
            </a:r>
            <a:endParaRPr i="0" sz="2400" u="none" cap="none" strike="noStrike">
              <a:solidFill>
                <a:schemeClr val="dk2"/>
              </a:solidFill>
            </a:endParaRPr>
          </a:p>
        </p:txBody>
      </p:sp>
      <p:pic>
        <p:nvPicPr>
          <p:cNvPr descr="2017-10-07 22.14.49_1.jpg" id="504" name="Google Shape;504;p61"/>
          <p:cNvPicPr preferRelativeResize="0"/>
          <p:nvPr/>
        </p:nvPicPr>
        <p:blipFill rotWithShape="1">
          <a:blip r:embed="rId3">
            <a:alphaModFix/>
          </a:blip>
          <a:srcRect b="20660" l="3409" r="0" t="0"/>
          <a:stretch/>
        </p:blipFill>
        <p:spPr>
          <a:xfrm>
            <a:off x="108150" y="1439425"/>
            <a:ext cx="4685970" cy="2886877"/>
          </a:xfrm>
          <a:prstGeom prst="rect">
            <a:avLst/>
          </a:prstGeom>
          <a:noFill/>
          <a:ln>
            <a:noFill/>
          </a:ln>
        </p:spPr>
      </p:pic>
      <p:sp>
        <p:nvSpPr>
          <p:cNvPr id="505" name="Google Shape;505;p61"/>
          <p:cNvSpPr txBox="1"/>
          <p:nvPr/>
        </p:nvSpPr>
        <p:spPr>
          <a:xfrm>
            <a:off x="0" y="4386400"/>
            <a:ext cx="50595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chemeClr val="dk1"/>
                </a:solidFill>
              </a:rPr>
              <a:t>Las Vegas, NV 2017</a:t>
            </a:r>
            <a:endParaRPr b="1" sz="1000">
              <a:solidFill>
                <a:schemeClr val="dk1"/>
              </a:solidFill>
            </a:endParaRPr>
          </a:p>
          <a:p>
            <a:pPr indent="0" lvl="0" marL="0" rtl="0" algn="l">
              <a:spcBef>
                <a:spcPts val="0"/>
              </a:spcBef>
              <a:spcAft>
                <a:spcPts val="0"/>
              </a:spcAft>
              <a:buNone/>
            </a:pPr>
            <a:r>
              <a:rPr lang="en-US" sz="1000">
                <a:solidFill>
                  <a:schemeClr val="dk1"/>
                </a:solidFill>
              </a:rPr>
              <a:t>From left to right: Koko Nishi (SDSU Counseling &amp; Psych Services), Kevin Yabas (CBB), Amy Lu (CBB), Kamille Conanan (CBB), Nellie Tran (CBB), Jan Estrellado (CBB alum), WonYoung Cho (MFT, Ed Doc, Undergrad Program, Online MA)</a:t>
            </a:r>
            <a:endParaRPr/>
          </a:p>
        </p:txBody>
      </p:sp>
      <p:pic>
        <p:nvPicPr>
          <p:cNvPr id="506" name="Google Shape;506;p61"/>
          <p:cNvPicPr preferRelativeResize="0"/>
          <p:nvPr/>
        </p:nvPicPr>
        <p:blipFill>
          <a:blip r:embed="rId4">
            <a:alphaModFix/>
          </a:blip>
          <a:stretch>
            <a:fillRect/>
          </a:stretch>
        </p:blipFill>
        <p:spPr>
          <a:xfrm>
            <a:off x="5011300" y="1495100"/>
            <a:ext cx="3849149" cy="2886877"/>
          </a:xfrm>
          <a:prstGeom prst="rect">
            <a:avLst/>
          </a:prstGeom>
          <a:noFill/>
          <a:ln>
            <a:noFill/>
          </a:ln>
        </p:spPr>
      </p:pic>
      <p:sp>
        <p:nvSpPr>
          <p:cNvPr id="507" name="Google Shape;507;p61"/>
          <p:cNvSpPr txBox="1"/>
          <p:nvPr/>
        </p:nvSpPr>
        <p:spPr>
          <a:xfrm>
            <a:off x="5059500" y="4381975"/>
            <a:ext cx="39861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chemeClr val="dk1"/>
                </a:solidFill>
              </a:rPr>
              <a:t>San Diego, CA </a:t>
            </a:r>
            <a:r>
              <a:rPr b="1" lang="en-US" sz="1000">
                <a:solidFill>
                  <a:schemeClr val="dk1"/>
                </a:solidFill>
              </a:rPr>
              <a:t> 2019</a:t>
            </a:r>
            <a:endParaRPr b="1" sz="1000">
              <a:solidFill>
                <a:schemeClr val="dk1"/>
              </a:solidFill>
            </a:endParaRPr>
          </a:p>
          <a:p>
            <a:pPr indent="0" lvl="0" marL="0" rtl="0" algn="l">
              <a:spcBef>
                <a:spcPts val="0"/>
              </a:spcBef>
              <a:spcAft>
                <a:spcPts val="0"/>
              </a:spcAft>
              <a:buNone/>
            </a:pPr>
            <a:r>
              <a:rPr lang="en-US" sz="1000">
                <a:solidFill>
                  <a:schemeClr val="dk1"/>
                </a:solidFill>
              </a:rPr>
              <a:t>From left to right: Marc Pescadara, Rosanna Thai, Kanisha Wilson, Nellie Tran, Lucy Plascencia, Kway Htet, </a:t>
            </a:r>
            <a:r>
              <a:rPr lang="en-US" sz="1000">
                <a:solidFill>
                  <a:schemeClr val="dk1"/>
                </a:solidFill>
              </a:rPr>
              <a:t>Kevin Yabas, Tuan To, , Kamille Conanan, </a:t>
            </a:r>
            <a:r>
              <a:rPr lang="en-US" sz="1000">
                <a:solidFill>
                  <a:schemeClr val="dk1"/>
                </a:solidFill>
              </a:rPr>
              <a:t>Amy Lu</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2"/>
          <p:cNvSpPr txBox="1"/>
          <p:nvPr>
            <p:ph idx="1" type="body"/>
          </p:nvPr>
        </p:nvSpPr>
        <p:spPr>
          <a:xfrm>
            <a:off x="1371600" y="2057400"/>
            <a:ext cx="7123113" cy="1962150"/>
          </a:xfrm>
          <a:prstGeom prst="rect">
            <a:avLst/>
          </a:prstGeom>
          <a:noFill/>
          <a:ln>
            <a:noFill/>
          </a:ln>
        </p:spPr>
        <p:txBody>
          <a:bodyPr anchorCtr="0" anchor="t" bIns="45700" lIns="91425" spcFirstLastPara="1" rIns="91425" wrap="square" tIns="45700">
            <a:noAutofit/>
          </a:bodyPr>
          <a:lstStyle/>
          <a:p>
            <a:pPr indent="-457200" lvl="0" marL="457200" marR="0" rtl="0" algn="l">
              <a:lnSpc>
                <a:spcPct val="80000"/>
              </a:lnSpc>
              <a:spcBef>
                <a:spcPts val="0"/>
              </a:spcBef>
              <a:spcAft>
                <a:spcPts val="0"/>
              </a:spcAft>
              <a:buClr>
                <a:schemeClr val="accent2"/>
              </a:buClr>
              <a:buSzPts val="1428"/>
              <a:buFont typeface="Noto Sans Symbols"/>
              <a:buChar char="❑"/>
            </a:pPr>
            <a:r>
              <a:rPr b="0" i="0" lang="en-US" sz="2380" u="none" cap="none" strike="noStrike">
                <a:solidFill>
                  <a:schemeClr val="dk2"/>
                </a:solidFill>
                <a:latin typeface="Arial"/>
                <a:ea typeface="Arial"/>
                <a:cs typeface="Arial"/>
                <a:sym typeface="Arial"/>
              </a:rPr>
              <a:t>Mondays: 11am – 9pm</a:t>
            </a:r>
            <a:endParaRPr b="0" i="0" sz="2380" u="none" cap="none" strike="noStrike">
              <a:solidFill>
                <a:schemeClr val="dk2"/>
              </a:solidFill>
              <a:latin typeface="Arial"/>
              <a:ea typeface="Arial"/>
              <a:cs typeface="Arial"/>
              <a:sym typeface="Arial"/>
            </a:endParaRPr>
          </a:p>
          <a:p>
            <a:pPr indent="-457200" lvl="0" marL="457200" marR="0" rtl="0" algn="l">
              <a:lnSpc>
                <a:spcPct val="80000"/>
              </a:lnSpc>
              <a:spcBef>
                <a:spcPts val="700"/>
              </a:spcBef>
              <a:spcAft>
                <a:spcPts val="0"/>
              </a:spcAft>
              <a:buClr>
                <a:schemeClr val="accent2"/>
              </a:buClr>
              <a:buSzPts val="1428"/>
              <a:buFont typeface="Noto Sans Symbols"/>
              <a:buChar char="❑"/>
            </a:pPr>
            <a:r>
              <a:rPr b="0" i="0" lang="en-US" sz="2380" u="none" cap="none" strike="noStrike">
                <a:solidFill>
                  <a:schemeClr val="dk2"/>
                </a:solidFill>
                <a:latin typeface="Arial"/>
                <a:ea typeface="Arial"/>
                <a:cs typeface="Arial"/>
                <a:sym typeface="Arial"/>
              </a:rPr>
              <a:t>Tuesdays: 4 – 6:40pm</a:t>
            </a:r>
            <a:endParaRPr b="0" i="0" sz="2380" u="none" cap="none" strike="noStrike">
              <a:solidFill>
                <a:schemeClr val="dk2"/>
              </a:solidFill>
              <a:latin typeface="Arial"/>
              <a:ea typeface="Arial"/>
              <a:cs typeface="Arial"/>
              <a:sym typeface="Arial"/>
            </a:endParaRPr>
          </a:p>
          <a:p>
            <a:pPr indent="-457200" lvl="0" marL="457200" marR="0" rtl="0" algn="l">
              <a:lnSpc>
                <a:spcPct val="80000"/>
              </a:lnSpc>
              <a:spcBef>
                <a:spcPts val="700"/>
              </a:spcBef>
              <a:spcAft>
                <a:spcPts val="0"/>
              </a:spcAft>
              <a:buClr>
                <a:schemeClr val="accent2"/>
              </a:buClr>
              <a:buSzPts val="1428"/>
              <a:buFont typeface="Noto Sans Symbols"/>
              <a:buChar char="❑"/>
            </a:pPr>
            <a:r>
              <a:rPr b="0" i="0" lang="en-US" sz="2380" u="none" cap="none" strike="noStrike">
                <a:solidFill>
                  <a:schemeClr val="dk2"/>
                </a:solidFill>
                <a:latin typeface="Arial"/>
                <a:ea typeface="Arial"/>
                <a:cs typeface="Arial"/>
                <a:sym typeface="Arial"/>
              </a:rPr>
              <a:t>Wednesdays: 9am – 6pm</a:t>
            </a:r>
            <a:endParaRPr/>
          </a:p>
          <a:p>
            <a:pPr indent="-457200" lvl="0" marL="457200" marR="0" rtl="0" algn="l">
              <a:lnSpc>
                <a:spcPct val="80000"/>
              </a:lnSpc>
              <a:spcBef>
                <a:spcPts val="700"/>
              </a:spcBef>
              <a:spcAft>
                <a:spcPts val="0"/>
              </a:spcAft>
              <a:buClr>
                <a:schemeClr val="accent2"/>
              </a:buClr>
              <a:buSzPts val="1428"/>
              <a:buFont typeface="Noto Sans Symbols"/>
              <a:buChar char="❑"/>
            </a:pPr>
            <a:r>
              <a:rPr b="0" i="0" lang="en-US" sz="2380" u="none" cap="none" strike="noStrike">
                <a:solidFill>
                  <a:schemeClr val="dk2"/>
                </a:solidFill>
                <a:latin typeface="Arial"/>
                <a:ea typeface="Arial"/>
                <a:cs typeface="Arial"/>
                <a:sym typeface="Arial"/>
              </a:rPr>
              <a:t>Plus, a minimum of 10 hours each week at community-based field sites</a:t>
            </a:r>
            <a:endParaRPr b="0" i="0" sz="2380" u="none" cap="none" strike="noStrike">
              <a:solidFill>
                <a:schemeClr val="dk2"/>
              </a:solidFill>
              <a:latin typeface="Arial"/>
              <a:ea typeface="Arial"/>
              <a:cs typeface="Arial"/>
              <a:sym typeface="Arial"/>
            </a:endParaRPr>
          </a:p>
        </p:txBody>
      </p:sp>
      <p:sp>
        <p:nvSpPr>
          <p:cNvPr id="514" name="Google Shape;514;p62"/>
          <p:cNvSpPr txBox="1"/>
          <p:nvPr>
            <p:ph type="title"/>
          </p:nvPr>
        </p:nvSpPr>
        <p:spPr>
          <a:xfrm>
            <a:off x="1371600" y="1200150"/>
            <a:ext cx="7620000" cy="74295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FFFFFF"/>
              </a:buClr>
              <a:buFont typeface="Arial"/>
              <a:buNone/>
            </a:pPr>
            <a:r>
              <a:rPr b="0" i="0" lang="en-US" sz="3959" u="none" cap="none" strike="noStrike">
                <a:solidFill>
                  <a:srgbClr val="FFFFFF"/>
                </a:solidFill>
                <a:latin typeface="Arial"/>
                <a:ea typeface="Arial"/>
                <a:cs typeface="Arial"/>
                <a:sym typeface="Arial"/>
              </a:rPr>
              <a:t>CBB CLASSES MEET 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CBB CCCE Reception Photo.jpg" id="519" name="Google Shape;519;p63"/>
          <p:cNvPicPr preferRelativeResize="0"/>
          <p:nvPr>
            <p:ph idx="2" type="pic"/>
          </p:nvPr>
        </p:nvPicPr>
        <p:blipFill rotWithShape="1">
          <a:blip r:embed="rId3">
            <a:alphaModFix/>
          </a:blip>
          <a:srcRect b="19827" l="0" r="0" t="19828"/>
          <a:stretch/>
        </p:blipFill>
        <p:spPr>
          <a:xfrm>
            <a:off x="1557668" y="0"/>
            <a:ext cx="7586332" cy="3419856"/>
          </a:xfrm>
          <a:prstGeom prst="rect">
            <a:avLst/>
          </a:prstGeom>
          <a:solidFill>
            <a:srgbClr val="A2B2B6"/>
          </a:solidFill>
          <a:ln>
            <a:noFill/>
          </a:ln>
        </p:spPr>
      </p:pic>
      <p:sp>
        <p:nvSpPr>
          <p:cNvPr id="520" name="Google Shape;520;p63"/>
          <p:cNvSpPr txBox="1"/>
          <p:nvPr>
            <p:ph idx="1" type="body"/>
          </p:nvPr>
        </p:nvSpPr>
        <p:spPr>
          <a:xfrm>
            <a:off x="1600200" y="4114800"/>
            <a:ext cx="7315200" cy="5143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2"/>
              </a:buClr>
              <a:buFont typeface="Noto Sans Symbols"/>
              <a:buNone/>
            </a:pPr>
            <a:r>
              <a:rPr b="0" i="0" lang="en-US" sz="1317" u="none" cap="none" strike="noStrike">
                <a:solidFill>
                  <a:schemeClr val="lt1"/>
                </a:solidFill>
                <a:latin typeface="Questrial"/>
                <a:ea typeface="Questrial"/>
                <a:cs typeface="Questrial"/>
                <a:sym typeface="Questrial"/>
              </a:rPr>
              <a:t>Center for Community Counseling &amp; Engagement</a:t>
            </a:r>
            <a:endParaRPr/>
          </a:p>
          <a:p>
            <a:pPr indent="0" lvl="0" marL="0" marR="0" rtl="0" algn="l">
              <a:lnSpc>
                <a:spcPct val="80000"/>
              </a:lnSpc>
              <a:spcBef>
                <a:spcPts val="700"/>
              </a:spcBef>
              <a:spcAft>
                <a:spcPts val="0"/>
              </a:spcAft>
              <a:buClr>
                <a:schemeClr val="accent2"/>
              </a:buClr>
              <a:buFont typeface="Noto Sans Symbols"/>
              <a:buNone/>
            </a:pPr>
            <a:r>
              <a:rPr b="0" i="0" lang="en-US" sz="1317" u="none" cap="none" strike="noStrike">
                <a:solidFill>
                  <a:schemeClr val="lt1"/>
                </a:solidFill>
                <a:latin typeface="Questrial"/>
                <a:ea typeface="Questrial"/>
                <a:cs typeface="Questrial"/>
                <a:sym typeface="Questrial"/>
              </a:rPr>
              <a:t>CBB Fall 2015</a:t>
            </a:r>
            <a:endParaRPr b="0" i="0" sz="1317" u="none" cap="none" strike="noStrike">
              <a:solidFill>
                <a:schemeClr val="lt1"/>
              </a:solidFill>
              <a:latin typeface="Questrial"/>
              <a:ea typeface="Questrial"/>
              <a:cs typeface="Questrial"/>
              <a:sym typeface="Questrial"/>
            </a:endParaRPr>
          </a:p>
        </p:txBody>
      </p:sp>
      <p:sp>
        <p:nvSpPr>
          <p:cNvPr id="521" name="Google Shape;521;p63"/>
          <p:cNvSpPr txBox="1"/>
          <p:nvPr>
            <p:ph type="title"/>
          </p:nvPr>
        </p:nvSpPr>
        <p:spPr>
          <a:xfrm>
            <a:off x="1600200" y="3543300"/>
            <a:ext cx="73152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Font typeface="Questrial"/>
              <a:buNone/>
            </a:pPr>
            <a:r>
              <a:rPr b="0" i="0" lang="en-US" sz="2520" u="none" cap="none" strike="noStrike">
                <a:solidFill>
                  <a:srgbClr val="FFFFFF"/>
                </a:solidFill>
                <a:latin typeface="Questrial"/>
                <a:ea typeface="Questrial"/>
                <a:cs typeface="Questrial"/>
                <a:sym typeface="Questrial"/>
              </a:rPr>
              <a:t>ADMISSIONS INFORMATION</a:t>
            </a:r>
            <a:endParaRPr b="0" i="0" sz="2520" u="none" cap="none" strike="noStrike">
              <a:solidFill>
                <a:srgbClr val="FFFFFF"/>
              </a:solidFill>
              <a:latin typeface="Questrial"/>
              <a:ea typeface="Questrial"/>
              <a:cs typeface="Questrial"/>
              <a:sym typeface="Quest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4"/>
          <p:cNvSpPr txBox="1"/>
          <p:nvPr>
            <p:ph type="title"/>
          </p:nvPr>
        </p:nvSpPr>
        <p:spPr>
          <a:xfrm>
            <a:off x="1219200" y="270510"/>
            <a:ext cx="7543800" cy="10059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CBB’s Holistic Admissions Processes</a:t>
            </a:r>
            <a:endParaRPr b="0" i="0" sz="4200" u="none" cap="none" strike="noStrike">
              <a:solidFill>
                <a:schemeClr val="dk2"/>
              </a:solidFill>
              <a:latin typeface="Questrial"/>
              <a:ea typeface="Questrial"/>
              <a:cs typeface="Questrial"/>
              <a:sym typeface="Questrial"/>
            </a:endParaRPr>
          </a:p>
        </p:txBody>
      </p:sp>
      <p:sp>
        <p:nvSpPr>
          <p:cNvPr id="528" name="Google Shape;528;p64"/>
          <p:cNvSpPr txBox="1"/>
          <p:nvPr>
            <p:ph idx="1" type="body"/>
          </p:nvPr>
        </p:nvSpPr>
        <p:spPr>
          <a:xfrm>
            <a:off x="609600" y="1428750"/>
            <a:ext cx="1600200" cy="3124200"/>
          </a:xfrm>
          <a:prstGeom prst="rect">
            <a:avLst/>
          </a:prstGeom>
          <a:solidFill>
            <a:schemeClr val="accent2"/>
          </a:solidFill>
          <a:ln cap="sq" cmpd="dbl" w="50800">
            <a:solidFill>
              <a:schemeClr val="accent2"/>
            </a:solidFill>
            <a:prstDash val="solid"/>
            <a:miter lim="800000"/>
            <a:headEnd len="sm" w="sm" type="none"/>
            <a:tailEnd len="sm" w="sm" type="none"/>
          </a:ln>
        </p:spPr>
        <p:txBody>
          <a:bodyPr anchorCtr="0" anchor="t" bIns="91425" lIns="137150" spcFirstLastPara="1" rIns="137150" wrap="square" tIns="182875">
            <a:noAutofit/>
          </a:bodyPr>
          <a:lstStyle/>
          <a:p>
            <a:pPr indent="0" lvl="0" marL="0" marR="0" rtl="0" algn="l">
              <a:lnSpc>
                <a:spcPct val="90000"/>
              </a:lnSpc>
              <a:spcBef>
                <a:spcPts val="0"/>
              </a:spcBef>
              <a:spcAft>
                <a:spcPts val="0"/>
              </a:spcAft>
              <a:buClr>
                <a:schemeClr val="accent2"/>
              </a:buClr>
              <a:buFont typeface="Noto Sans Symbols"/>
              <a:buNone/>
            </a:pPr>
            <a:r>
              <a:rPr b="0" i="0" lang="en-US" sz="1800" u="none" cap="none" strike="noStrike">
                <a:solidFill>
                  <a:schemeClr val="dk1"/>
                </a:solidFill>
                <a:latin typeface="Questrial"/>
                <a:ea typeface="Questrial"/>
                <a:cs typeface="Questrial"/>
                <a:sym typeface="Questrial"/>
              </a:rPr>
              <a:t>December 1</a:t>
            </a:r>
            <a:r>
              <a:rPr lang="en-US"/>
              <a:t>5</a:t>
            </a:r>
            <a:r>
              <a:rPr b="0" baseline="30000" i="0" lang="en-US" sz="1800" u="none" cap="none" strike="noStrike">
                <a:solidFill>
                  <a:schemeClr val="dk1"/>
                </a:solidFill>
                <a:latin typeface="Questrial"/>
                <a:ea typeface="Questrial"/>
                <a:cs typeface="Questrial"/>
                <a:sym typeface="Questrial"/>
              </a:rPr>
              <a:t>th</a:t>
            </a:r>
            <a:r>
              <a:rPr b="0" i="0" lang="en-US" sz="1800" u="none" cap="none" strike="noStrike">
                <a:solidFill>
                  <a:schemeClr val="dk1"/>
                </a:solidFill>
                <a:latin typeface="Questrial"/>
                <a:ea typeface="Questrial"/>
                <a:cs typeface="Questrial"/>
                <a:sym typeface="Questrial"/>
              </a:rPr>
              <a:t> Priority application Due date</a:t>
            </a:r>
            <a:endParaRPr/>
          </a:p>
          <a:p>
            <a:pPr indent="0" lvl="0" marL="0" marR="0" rtl="0" algn="l">
              <a:lnSpc>
                <a:spcPct val="90000"/>
              </a:lnSpc>
              <a:spcBef>
                <a:spcPts val="1700"/>
              </a:spcBef>
              <a:spcAft>
                <a:spcPts val="0"/>
              </a:spcAft>
              <a:buClr>
                <a:schemeClr val="accent2"/>
              </a:buClr>
              <a:buFont typeface="Noto Sans Symbols"/>
              <a:buNone/>
            </a:pPr>
            <a:r>
              <a:rPr b="0" i="0" lang="en-US" sz="1800" u="none" cap="none" strike="noStrike">
                <a:solidFill>
                  <a:schemeClr val="dk1"/>
                </a:solidFill>
                <a:latin typeface="Questrial"/>
                <a:ea typeface="Questrial"/>
                <a:cs typeface="Questrial"/>
                <a:sym typeface="Questrial"/>
              </a:rPr>
              <a:t>Late applicants will only be reviewed if space is available.</a:t>
            </a:r>
            <a:endParaRPr b="0" i="0" sz="1800" u="none" cap="none" strike="noStrike">
              <a:solidFill>
                <a:schemeClr val="dk1"/>
              </a:solidFill>
              <a:latin typeface="Questrial"/>
              <a:ea typeface="Questrial"/>
              <a:cs typeface="Questrial"/>
              <a:sym typeface="Questrial"/>
            </a:endParaRPr>
          </a:p>
          <a:p>
            <a:pPr indent="0" lvl="0" marL="0" marR="0" rtl="0" algn="l">
              <a:lnSpc>
                <a:spcPct val="90000"/>
              </a:lnSpc>
              <a:spcBef>
                <a:spcPts val="1700"/>
              </a:spcBef>
              <a:spcAft>
                <a:spcPts val="0"/>
              </a:spcAft>
              <a:buClr>
                <a:schemeClr val="accent2"/>
              </a:buClr>
              <a:buFont typeface="Noto Sans Symbols"/>
              <a:buNone/>
            </a:pPr>
            <a:r>
              <a:t/>
            </a:r>
            <a:endParaRPr b="0" i="0" sz="1800" u="none" cap="none" strike="noStrike">
              <a:solidFill>
                <a:schemeClr val="dk1"/>
              </a:solidFill>
              <a:latin typeface="Questrial"/>
              <a:ea typeface="Questrial"/>
              <a:cs typeface="Questrial"/>
              <a:sym typeface="Questrial"/>
            </a:endParaRPr>
          </a:p>
        </p:txBody>
      </p:sp>
      <p:sp>
        <p:nvSpPr>
          <p:cNvPr id="529" name="Google Shape;529;p64"/>
          <p:cNvSpPr txBox="1"/>
          <p:nvPr>
            <p:ph idx="2" type="body"/>
          </p:nvPr>
        </p:nvSpPr>
        <p:spPr>
          <a:xfrm>
            <a:off x="2362200" y="1428750"/>
            <a:ext cx="6400800" cy="32004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90000"/>
              </a:lnSpc>
              <a:spcBef>
                <a:spcPts val="0"/>
              </a:spcBef>
              <a:spcAft>
                <a:spcPts val="0"/>
              </a:spcAft>
              <a:buClr>
                <a:schemeClr val="accent2"/>
              </a:buClr>
              <a:buSzPts val="1479"/>
              <a:buFont typeface="Noto Sans Symbols"/>
              <a:buChar char="◻"/>
            </a:pPr>
            <a:r>
              <a:rPr b="0" i="0" lang="en-US" sz="2465" u="none" cap="none" strike="noStrike">
                <a:solidFill>
                  <a:schemeClr val="dk1"/>
                </a:solidFill>
                <a:latin typeface="Questrial"/>
                <a:ea typeface="Questrial"/>
                <a:cs typeface="Questrial"/>
                <a:sym typeface="Questrial"/>
              </a:rPr>
              <a:t>CBB’s admissions pool is competitive—typically 80-120 applicants for only 24-30 openings.</a:t>
            </a:r>
            <a:endParaRPr/>
          </a:p>
          <a:p>
            <a:pPr indent="-320040" lvl="0" marL="320040" marR="0" rtl="0" algn="l">
              <a:lnSpc>
                <a:spcPct val="9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Questrial"/>
                <a:ea typeface="Questrial"/>
                <a:cs typeface="Questrial"/>
                <a:sym typeface="Questrial"/>
              </a:rPr>
              <a:t>Many applicants have to apply more than once to get admitted.</a:t>
            </a:r>
            <a:endParaRPr/>
          </a:p>
          <a:p>
            <a:pPr indent="-320040" lvl="0" marL="320040" marR="0" rtl="0" algn="l">
              <a:lnSpc>
                <a:spcPct val="90000"/>
              </a:lnSpc>
              <a:spcBef>
                <a:spcPts val="700"/>
              </a:spcBef>
              <a:spcAft>
                <a:spcPts val="0"/>
              </a:spcAft>
              <a:buClr>
                <a:schemeClr val="accent2"/>
              </a:buClr>
              <a:buSzPts val="1479"/>
              <a:buFont typeface="Noto Sans Symbols"/>
              <a:buChar char="◻"/>
            </a:pPr>
            <a:r>
              <a:rPr b="0" i="0" lang="en-US" sz="2465" u="none" cap="none" strike="noStrike">
                <a:solidFill>
                  <a:schemeClr val="dk1"/>
                </a:solidFill>
                <a:latin typeface="Questrial"/>
                <a:ea typeface="Questrial"/>
                <a:cs typeface="Questrial"/>
                <a:sym typeface="Questrial"/>
              </a:rPr>
              <a:t>We value authenticity, openness and honesty. Share your interpersonal challenges, as well as your strengths in your personal statement.</a:t>
            </a:r>
            <a:endParaRPr b="0" i="0" sz="2465" u="none" cap="none" strike="noStrike">
              <a:solidFill>
                <a:schemeClr val="dk1"/>
              </a:solidFill>
              <a:latin typeface="Questrial"/>
              <a:ea typeface="Questrial"/>
              <a:cs typeface="Questrial"/>
              <a:sym typeface="Quest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5"/>
          <p:cNvSpPr txBox="1"/>
          <p:nvPr>
            <p:ph type="title"/>
          </p:nvPr>
        </p:nvSpPr>
        <p:spPr>
          <a:xfrm>
            <a:off x="1143000" y="118110"/>
            <a:ext cx="7620000" cy="10058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Applicant Characteristics</a:t>
            </a:r>
            <a:endParaRPr b="0" i="0" sz="4200" u="none" cap="none" strike="noStrike">
              <a:solidFill>
                <a:schemeClr val="dk2"/>
              </a:solidFill>
              <a:latin typeface="Questrial"/>
              <a:ea typeface="Questrial"/>
              <a:cs typeface="Questrial"/>
              <a:sym typeface="Questrial"/>
            </a:endParaRPr>
          </a:p>
        </p:txBody>
      </p:sp>
      <p:sp>
        <p:nvSpPr>
          <p:cNvPr id="536" name="Google Shape;536;p65"/>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2"/>
              </a:buClr>
              <a:buFont typeface="Noto Sans Symbols"/>
              <a:buNone/>
            </a:pPr>
            <a:r>
              <a:rPr baseline="30000" i="0" lang="en-US" sz="2400" u="none" cap="none" strike="noStrike">
                <a:solidFill>
                  <a:schemeClr val="dk1"/>
                </a:solidFill>
              </a:rPr>
              <a:t>The CBB program seeks applicants with:</a:t>
            </a:r>
            <a:endParaRPr sz="2400"/>
          </a:p>
          <a:p>
            <a:pPr indent="-407670" lvl="0" marL="320040" marR="0" rtl="0" algn="l">
              <a:spcBef>
                <a:spcPts val="700"/>
              </a:spcBef>
              <a:spcAft>
                <a:spcPts val="0"/>
              </a:spcAft>
              <a:buClr>
                <a:schemeClr val="accent2"/>
              </a:buClr>
              <a:buSzPts val="2400"/>
              <a:buFont typeface="Questrial"/>
              <a:buChar char="◻"/>
            </a:pPr>
            <a:r>
              <a:rPr baseline="30000" i="0" lang="en-US" sz="2400" u="none" cap="none" strike="noStrike">
                <a:solidFill>
                  <a:schemeClr val="dk1"/>
                </a:solidFill>
              </a:rPr>
              <a:t>Demonstrated interest in serving communities that tend to be </a:t>
            </a:r>
            <a:r>
              <a:rPr baseline="30000" lang="en-US" sz="2400"/>
              <a:t>underserved</a:t>
            </a:r>
            <a:r>
              <a:rPr baseline="30000" i="0" lang="en-US" sz="2400" u="none" cap="none" strike="noStrike">
                <a:solidFill>
                  <a:schemeClr val="dk1"/>
                </a:solidFill>
              </a:rPr>
              <a:t> by the education and mental health professions.</a:t>
            </a:r>
            <a:endParaRPr sz="2400"/>
          </a:p>
          <a:p>
            <a:pPr indent="-407670" lvl="0" marL="320040" marR="0" rtl="0" algn="l">
              <a:spcBef>
                <a:spcPts val="700"/>
              </a:spcBef>
              <a:spcAft>
                <a:spcPts val="0"/>
              </a:spcAft>
              <a:buClr>
                <a:schemeClr val="accent2"/>
              </a:buClr>
              <a:buSzPts val="2400"/>
              <a:buFont typeface="Questrial"/>
              <a:buChar char="◻"/>
            </a:pPr>
            <a:r>
              <a:rPr baseline="30000" i="0" lang="en-US" sz="2400" u="none" cap="none" strike="noStrike">
                <a:solidFill>
                  <a:schemeClr val="dk1"/>
                </a:solidFill>
              </a:rPr>
              <a:t>Ability and willingness to take responsibility for their own learning.</a:t>
            </a:r>
            <a:endParaRPr sz="2400"/>
          </a:p>
          <a:p>
            <a:pPr indent="-407670" lvl="0" marL="320040" marR="0" rtl="0" algn="l">
              <a:spcBef>
                <a:spcPts val="700"/>
              </a:spcBef>
              <a:spcAft>
                <a:spcPts val="0"/>
              </a:spcAft>
              <a:buClr>
                <a:schemeClr val="accent2"/>
              </a:buClr>
              <a:buSzPts val="2400"/>
              <a:buFont typeface="Questrial"/>
              <a:buChar char="◻"/>
            </a:pPr>
            <a:r>
              <a:rPr baseline="30000" i="0" lang="en-US" sz="2400" u="none" cap="none" strike="noStrike">
                <a:solidFill>
                  <a:schemeClr val="dk1"/>
                </a:solidFill>
              </a:rPr>
              <a:t>Commitment to work on their own personal issues that could interfere in their work with clients, both in the program and outside the program by seeking counseling from a trained therapist.</a:t>
            </a:r>
            <a:endParaRPr sz="2400"/>
          </a:p>
          <a:p>
            <a:pPr indent="-407670" lvl="0" marL="320040" marR="0" rtl="0" algn="l">
              <a:spcBef>
                <a:spcPts val="700"/>
              </a:spcBef>
              <a:spcAft>
                <a:spcPts val="0"/>
              </a:spcAft>
              <a:buClr>
                <a:schemeClr val="accent2"/>
              </a:buClr>
              <a:buSzPts val="2400"/>
              <a:buFont typeface="Questrial"/>
              <a:buChar char="◻"/>
            </a:pPr>
            <a:r>
              <a:rPr baseline="30000" i="0" lang="en-US" sz="2400" u="none" cap="none" strike="noStrike">
                <a:solidFill>
                  <a:schemeClr val="dk1"/>
                </a:solidFill>
              </a:rPr>
              <a:t>Availability and willingness to commit to the weekly time requirements of the program: over 20 hours in the classroom, a minimum of 10 hours of fieldwork and sufficient time to study and engage in academic projects.</a:t>
            </a:r>
            <a:endParaRPr i="0" sz="2400" u="none" cap="none" strike="noStrike">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1"/>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Part-Time Faculty</a:t>
            </a:r>
            <a:endParaRPr b="0" i="0" sz="4200" u="none" cap="none" strike="noStrike">
              <a:solidFill>
                <a:schemeClr val="dk2"/>
              </a:solidFill>
              <a:latin typeface="Questrial"/>
              <a:ea typeface="Questrial"/>
              <a:cs typeface="Questrial"/>
              <a:sym typeface="Questrial"/>
            </a:endParaRPr>
          </a:p>
        </p:txBody>
      </p:sp>
      <p:sp>
        <p:nvSpPr>
          <p:cNvPr id="178" name="Google Shape;178;p21"/>
          <p:cNvSpPr txBox="1"/>
          <p:nvPr>
            <p:ph idx="1" type="body"/>
          </p:nvPr>
        </p:nvSpPr>
        <p:spPr>
          <a:xfrm>
            <a:off x="609600" y="1428751"/>
            <a:ext cx="3886200" cy="3268500"/>
          </a:xfrm>
          <a:prstGeom prst="rect">
            <a:avLst/>
          </a:prstGeom>
          <a:noFill/>
          <a:ln>
            <a:noFill/>
          </a:ln>
        </p:spPr>
        <p:txBody>
          <a:bodyPr anchorCtr="0" anchor="t" bIns="45700" lIns="91425" spcFirstLastPara="1" rIns="91425" wrap="square" tIns="45700">
            <a:noAutofit/>
          </a:bodyPr>
          <a:lstStyle/>
          <a:p>
            <a:pPr indent="-370255" lvl="0" marL="320040" marR="0" rtl="0" algn="l">
              <a:lnSpc>
                <a:spcPct val="80000"/>
              </a:lnSpc>
              <a:spcBef>
                <a:spcPts val="0"/>
              </a:spcBef>
              <a:spcAft>
                <a:spcPts val="0"/>
              </a:spcAft>
              <a:buClr>
                <a:schemeClr val="accent2"/>
              </a:buClr>
              <a:buSzPts val="2400"/>
              <a:buFont typeface="Arial"/>
              <a:buChar char="◻"/>
            </a:pPr>
            <a:r>
              <a:rPr lang="en-US" sz="2400">
                <a:latin typeface="Arial"/>
                <a:ea typeface="Arial"/>
                <a:cs typeface="Arial"/>
                <a:sym typeface="Arial"/>
              </a:rPr>
              <a:t>Natividad Cabrera, MS, APCC</a:t>
            </a:r>
            <a:endParaRPr sz="2400">
              <a:latin typeface="Arial"/>
              <a:ea typeface="Arial"/>
              <a:cs typeface="Arial"/>
              <a:sym typeface="Arial"/>
            </a:endParaRPr>
          </a:p>
          <a:p>
            <a:pPr indent="-370255" lvl="0" marL="320040" marR="0" rtl="0" algn="l">
              <a:lnSpc>
                <a:spcPct val="80000"/>
              </a:lnSpc>
              <a:spcBef>
                <a:spcPts val="700"/>
              </a:spcBef>
              <a:spcAft>
                <a:spcPts val="0"/>
              </a:spcAft>
              <a:buClr>
                <a:schemeClr val="accent2"/>
              </a:buClr>
              <a:buSzPts val="2400"/>
              <a:buFont typeface="Arial"/>
              <a:buChar char="◻"/>
            </a:pPr>
            <a:r>
              <a:rPr lang="en-US" sz="2400">
                <a:latin typeface="Arial"/>
                <a:ea typeface="Arial"/>
                <a:cs typeface="Arial"/>
                <a:sym typeface="Arial"/>
              </a:rPr>
              <a:t>Halima Eid, APCC</a:t>
            </a:r>
            <a:endParaRPr sz="2400">
              <a:latin typeface="Arial"/>
              <a:ea typeface="Arial"/>
              <a:cs typeface="Arial"/>
              <a:sym typeface="Arial"/>
            </a:endParaRPr>
          </a:p>
          <a:p>
            <a:pPr indent="-370255" lvl="0" marL="320040" marR="0" rtl="0" algn="l">
              <a:lnSpc>
                <a:spcPct val="80000"/>
              </a:lnSpc>
              <a:spcBef>
                <a:spcPts val="700"/>
              </a:spcBef>
              <a:spcAft>
                <a:spcPts val="0"/>
              </a:spcAft>
              <a:buClr>
                <a:schemeClr val="accent2"/>
              </a:buClr>
              <a:buSzPts val="2400"/>
              <a:buFont typeface="Arial"/>
              <a:buChar char="◻"/>
            </a:pPr>
            <a:r>
              <a:rPr lang="en-US" sz="2400">
                <a:latin typeface="Arial"/>
                <a:ea typeface="Arial"/>
                <a:cs typeface="Arial"/>
                <a:sym typeface="Arial"/>
              </a:rPr>
              <a:t>Andrea Gottschalk, MS, LPCC</a:t>
            </a:r>
            <a:endParaRPr sz="2400">
              <a:latin typeface="Arial"/>
              <a:ea typeface="Arial"/>
              <a:cs typeface="Arial"/>
              <a:sym typeface="Arial"/>
            </a:endParaRPr>
          </a:p>
          <a:p>
            <a:pPr indent="-370255" lvl="0" marL="320040" marR="0" rtl="0" algn="l">
              <a:lnSpc>
                <a:spcPct val="80000"/>
              </a:lnSpc>
              <a:spcBef>
                <a:spcPts val="700"/>
              </a:spcBef>
              <a:spcAft>
                <a:spcPts val="0"/>
              </a:spcAft>
              <a:buClr>
                <a:schemeClr val="accent2"/>
              </a:buClr>
              <a:buSzPts val="2400"/>
              <a:buFont typeface="Arial"/>
              <a:buChar char="◻"/>
            </a:pPr>
            <a:r>
              <a:rPr lang="en-US" sz="2400">
                <a:latin typeface="Arial"/>
                <a:ea typeface="Arial"/>
                <a:cs typeface="Arial"/>
                <a:sym typeface="Arial"/>
              </a:rPr>
              <a:t>Antara Kobayshi, LMFT</a:t>
            </a:r>
            <a:endParaRPr sz="2400">
              <a:latin typeface="Arial"/>
              <a:ea typeface="Arial"/>
              <a:cs typeface="Arial"/>
              <a:sym typeface="Arial"/>
            </a:endParaRPr>
          </a:p>
          <a:p>
            <a:pPr indent="-370255" lvl="0" marL="320040" marR="0" rtl="0" algn="l">
              <a:lnSpc>
                <a:spcPct val="80000"/>
              </a:lnSpc>
              <a:spcBef>
                <a:spcPts val="700"/>
              </a:spcBef>
              <a:spcAft>
                <a:spcPts val="0"/>
              </a:spcAft>
              <a:buClr>
                <a:schemeClr val="accent2"/>
              </a:buClr>
              <a:buSzPts val="2400"/>
              <a:buFont typeface="Arial"/>
              <a:buChar char="◻"/>
            </a:pPr>
            <a:r>
              <a:rPr lang="en-US" sz="2400">
                <a:latin typeface="Arial"/>
                <a:ea typeface="Arial"/>
                <a:cs typeface="Arial"/>
                <a:sym typeface="Arial"/>
              </a:rPr>
              <a:t>Nicole Jones, MS</a:t>
            </a:r>
            <a:endParaRPr sz="2400">
              <a:latin typeface="Arial"/>
              <a:ea typeface="Arial"/>
              <a:cs typeface="Arial"/>
              <a:sym typeface="Arial"/>
            </a:endParaRPr>
          </a:p>
          <a:p>
            <a:pPr indent="-370255" lvl="0" marL="320040" marR="0" rtl="0" algn="l">
              <a:lnSpc>
                <a:spcPct val="80000"/>
              </a:lnSpc>
              <a:spcBef>
                <a:spcPts val="700"/>
              </a:spcBef>
              <a:spcAft>
                <a:spcPts val="0"/>
              </a:spcAft>
              <a:buClr>
                <a:schemeClr val="accent2"/>
              </a:buClr>
              <a:buSzPts val="2400"/>
              <a:buFont typeface="Arial"/>
              <a:buChar char="◻"/>
            </a:pPr>
            <a:r>
              <a:rPr lang="en-US" sz="2400">
                <a:latin typeface="Arial"/>
                <a:ea typeface="Arial"/>
                <a:cs typeface="Arial"/>
                <a:sym typeface="Arial"/>
              </a:rPr>
              <a:t>Michelle Lara, APCC</a:t>
            </a:r>
            <a:endParaRPr sz="2400">
              <a:latin typeface="Arial"/>
              <a:ea typeface="Arial"/>
              <a:cs typeface="Arial"/>
              <a:sym typeface="Arial"/>
            </a:endParaRPr>
          </a:p>
          <a:p>
            <a:pPr indent="0" lvl="0" marL="0" marR="0" rtl="0" algn="l">
              <a:lnSpc>
                <a:spcPct val="80000"/>
              </a:lnSpc>
              <a:spcBef>
                <a:spcPts val="700"/>
              </a:spcBef>
              <a:spcAft>
                <a:spcPts val="0"/>
              </a:spcAft>
              <a:buNone/>
            </a:pPr>
            <a:r>
              <a:t/>
            </a:r>
            <a:endParaRPr sz="2400">
              <a:latin typeface="Arial"/>
              <a:ea typeface="Arial"/>
              <a:cs typeface="Arial"/>
              <a:sym typeface="Arial"/>
            </a:endParaRPr>
          </a:p>
          <a:p>
            <a:pPr indent="0" lvl="0" marL="0" marR="0" rtl="0" algn="l">
              <a:lnSpc>
                <a:spcPct val="80000"/>
              </a:lnSpc>
              <a:spcBef>
                <a:spcPts val="700"/>
              </a:spcBef>
              <a:spcAft>
                <a:spcPts val="0"/>
              </a:spcAft>
              <a:buClr>
                <a:schemeClr val="accent2"/>
              </a:buClr>
              <a:buSzPts val="1609"/>
              <a:buFont typeface="Noto Sans Symbols"/>
              <a:buNone/>
            </a:pPr>
            <a:r>
              <a:t/>
            </a:r>
            <a:endParaRPr i="0" sz="2400" u="none" cap="none" strike="noStrike">
              <a:solidFill>
                <a:schemeClr val="dk1"/>
              </a:solidFill>
              <a:latin typeface="Arial"/>
              <a:ea typeface="Arial"/>
              <a:cs typeface="Arial"/>
              <a:sym typeface="Arial"/>
            </a:endParaRPr>
          </a:p>
        </p:txBody>
      </p:sp>
      <p:sp>
        <p:nvSpPr>
          <p:cNvPr id="179" name="Google Shape;179;p21"/>
          <p:cNvSpPr txBox="1"/>
          <p:nvPr>
            <p:ph idx="2" type="body"/>
          </p:nvPr>
        </p:nvSpPr>
        <p:spPr>
          <a:xfrm>
            <a:off x="4844901" y="1276349"/>
            <a:ext cx="3886200" cy="3268500"/>
          </a:xfrm>
          <a:prstGeom prst="rect">
            <a:avLst/>
          </a:prstGeom>
          <a:noFill/>
          <a:ln>
            <a:noFill/>
          </a:ln>
        </p:spPr>
        <p:txBody>
          <a:bodyPr anchorCtr="0" anchor="t" bIns="45700" lIns="91425" spcFirstLastPara="1" rIns="91425" wrap="square" tIns="45700">
            <a:noAutofit/>
          </a:bodyPr>
          <a:lstStyle/>
          <a:p>
            <a:pPr indent="-378523" lvl="0" marL="320040" marR="0" rtl="0" algn="l">
              <a:lnSpc>
                <a:spcPct val="80000"/>
              </a:lnSpc>
              <a:spcBef>
                <a:spcPts val="700"/>
              </a:spcBef>
              <a:spcAft>
                <a:spcPts val="0"/>
              </a:spcAft>
              <a:buClr>
                <a:schemeClr val="accent2"/>
              </a:buClr>
              <a:buSzPts val="2400"/>
              <a:buFont typeface="Noto Sans Symbols"/>
              <a:buChar char="◻"/>
            </a:pPr>
            <a:r>
              <a:rPr lang="en-US" sz="2400">
                <a:latin typeface="Arial"/>
                <a:ea typeface="Arial"/>
                <a:cs typeface="Arial"/>
                <a:sym typeface="Arial"/>
              </a:rPr>
              <a:t>Celena Martinez, M.S., LPCC</a:t>
            </a:r>
            <a:endParaRPr sz="2400">
              <a:latin typeface="Arial"/>
              <a:ea typeface="Arial"/>
              <a:cs typeface="Arial"/>
              <a:sym typeface="Arial"/>
            </a:endParaRPr>
          </a:p>
          <a:p>
            <a:pPr indent="-378523" lvl="0" marL="320040" marR="0" rtl="0" algn="l">
              <a:lnSpc>
                <a:spcPct val="80000"/>
              </a:lnSpc>
              <a:spcBef>
                <a:spcPts val="700"/>
              </a:spcBef>
              <a:spcAft>
                <a:spcPts val="0"/>
              </a:spcAft>
              <a:buClr>
                <a:schemeClr val="accent2"/>
              </a:buClr>
              <a:buSzPts val="2400"/>
              <a:buFont typeface="Noto Sans Symbols"/>
              <a:buChar char="◻"/>
            </a:pPr>
            <a:r>
              <a:rPr lang="en-US" sz="2400">
                <a:latin typeface="Arial"/>
                <a:ea typeface="Arial"/>
                <a:cs typeface="Arial"/>
                <a:sym typeface="Arial"/>
              </a:rPr>
              <a:t>Leticia Gonzalez Pileski, PsyD., LMFT </a:t>
            </a:r>
            <a:endParaRPr sz="2400">
              <a:latin typeface="Arial"/>
              <a:ea typeface="Arial"/>
              <a:cs typeface="Arial"/>
              <a:sym typeface="Arial"/>
            </a:endParaRPr>
          </a:p>
          <a:p>
            <a:pPr indent="-378523" lvl="0" marL="320040" marR="0" rtl="0" algn="l">
              <a:lnSpc>
                <a:spcPct val="80000"/>
              </a:lnSpc>
              <a:spcBef>
                <a:spcPts val="700"/>
              </a:spcBef>
              <a:spcAft>
                <a:spcPts val="0"/>
              </a:spcAft>
              <a:buClr>
                <a:schemeClr val="accent2"/>
              </a:buClr>
              <a:buSzPts val="2400"/>
              <a:buFont typeface="Noto Sans Symbols"/>
              <a:buChar char="◻"/>
            </a:pPr>
            <a:r>
              <a:rPr lang="en-US" sz="2400">
                <a:latin typeface="Arial"/>
                <a:ea typeface="Arial"/>
                <a:cs typeface="Arial"/>
                <a:sym typeface="Arial"/>
              </a:rPr>
              <a:t>Michelle Rowe-Odom</a:t>
            </a:r>
            <a:endParaRPr sz="2400">
              <a:latin typeface="Arial"/>
              <a:ea typeface="Arial"/>
              <a:cs typeface="Arial"/>
              <a:sym typeface="Arial"/>
            </a:endParaRPr>
          </a:p>
          <a:p>
            <a:pPr indent="-378523" lvl="0" marL="320040" marR="0" rtl="0" algn="l">
              <a:lnSpc>
                <a:spcPct val="80000"/>
              </a:lnSpc>
              <a:spcBef>
                <a:spcPts val="700"/>
              </a:spcBef>
              <a:spcAft>
                <a:spcPts val="0"/>
              </a:spcAft>
              <a:buClr>
                <a:schemeClr val="accent2"/>
              </a:buClr>
              <a:buSzPts val="2400"/>
              <a:buFont typeface="Noto Sans Symbols"/>
              <a:buChar char="◻"/>
            </a:pPr>
            <a:r>
              <a:rPr b="0" i="0" lang="en-US" sz="2400" u="none" cap="none" strike="noStrike">
                <a:solidFill>
                  <a:schemeClr val="dk1"/>
                </a:solidFill>
                <a:latin typeface="Arial"/>
                <a:ea typeface="Arial"/>
                <a:cs typeface="Arial"/>
                <a:sym typeface="Arial"/>
              </a:rPr>
              <a:t>Jermaine Simpson, MS, LMFT</a:t>
            </a:r>
            <a:endParaRPr b="0" i="0" sz="2400" u="none" cap="none" strike="noStrike">
              <a:solidFill>
                <a:schemeClr val="dk1"/>
              </a:solidFill>
              <a:latin typeface="Arial"/>
              <a:ea typeface="Arial"/>
              <a:cs typeface="Arial"/>
              <a:sym typeface="Arial"/>
            </a:endParaRPr>
          </a:p>
          <a:p>
            <a:pPr indent="-378523" lvl="0" marL="320040" marR="0" rtl="0" algn="l">
              <a:lnSpc>
                <a:spcPct val="80000"/>
              </a:lnSpc>
              <a:spcBef>
                <a:spcPts val="700"/>
              </a:spcBef>
              <a:spcAft>
                <a:spcPts val="0"/>
              </a:spcAft>
              <a:buClr>
                <a:schemeClr val="accent2"/>
              </a:buClr>
              <a:buSzPts val="2400"/>
              <a:buFont typeface="Arial"/>
              <a:buChar char="◻"/>
            </a:pPr>
            <a:r>
              <a:rPr lang="en-US" sz="2400">
                <a:latin typeface="Arial"/>
                <a:ea typeface="Arial"/>
                <a:cs typeface="Arial"/>
                <a:sym typeface="Arial"/>
              </a:rPr>
              <a:t>Tuan To, PsyD</a:t>
            </a:r>
            <a:endParaRPr sz="2400">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6"/>
          <p:cNvSpPr txBox="1"/>
          <p:nvPr>
            <p:ph type="title"/>
          </p:nvPr>
        </p:nvSpPr>
        <p:spPr>
          <a:xfrm>
            <a:off x="1143000" y="118110"/>
            <a:ext cx="7620000" cy="1005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Applicant Characteristics</a:t>
            </a:r>
            <a:endParaRPr b="0" i="0" sz="4200" u="none" cap="none" strike="noStrike">
              <a:solidFill>
                <a:schemeClr val="dk2"/>
              </a:solidFill>
              <a:latin typeface="Questrial"/>
              <a:ea typeface="Questrial"/>
              <a:cs typeface="Questrial"/>
              <a:sym typeface="Questrial"/>
            </a:endParaRPr>
          </a:p>
        </p:txBody>
      </p:sp>
      <p:sp>
        <p:nvSpPr>
          <p:cNvPr id="543" name="Google Shape;543;p66"/>
          <p:cNvSpPr txBox="1"/>
          <p:nvPr>
            <p:ph idx="1" type="body"/>
          </p:nvPr>
        </p:nvSpPr>
        <p:spPr>
          <a:xfrm>
            <a:off x="609600" y="1352550"/>
            <a:ext cx="8153400" cy="3276600"/>
          </a:xfrm>
          <a:prstGeom prst="rect">
            <a:avLst/>
          </a:prstGeom>
          <a:noFill/>
          <a:ln>
            <a:noFill/>
          </a:ln>
        </p:spPr>
        <p:txBody>
          <a:bodyPr anchorCtr="0" anchor="t" bIns="45700" lIns="91425" spcFirstLastPara="1" rIns="91425" wrap="square" tIns="45700">
            <a:noAutofit/>
          </a:bodyPr>
          <a:lstStyle/>
          <a:p>
            <a:pPr indent="-407670" lvl="0" marL="320040" rtl="0" algn="l">
              <a:spcBef>
                <a:spcPts val="700"/>
              </a:spcBef>
              <a:spcAft>
                <a:spcPts val="0"/>
              </a:spcAft>
              <a:buClr>
                <a:schemeClr val="accent2"/>
              </a:buClr>
              <a:buSzPts val="2400"/>
              <a:buFont typeface="Questrial"/>
              <a:buChar char="◻"/>
            </a:pPr>
            <a:r>
              <a:rPr b="1" baseline="30000" lang="en-US" sz="2400"/>
              <a:t>Interest in taking classes off-campus in ethnically diverse neighborhoods.</a:t>
            </a:r>
            <a:endParaRPr b="1" sz="2400"/>
          </a:p>
          <a:p>
            <a:pPr indent="-407670" lvl="0" marL="320040" rtl="0" algn="l">
              <a:spcBef>
                <a:spcPts val="700"/>
              </a:spcBef>
              <a:spcAft>
                <a:spcPts val="0"/>
              </a:spcAft>
              <a:buClr>
                <a:schemeClr val="accent2"/>
              </a:buClr>
              <a:buSzPts val="2400"/>
              <a:buFont typeface="Questrial"/>
              <a:buChar char="◻"/>
            </a:pPr>
            <a:r>
              <a:rPr b="1" baseline="30000" lang="en-US" sz="2400"/>
              <a:t>Interest in becoming a change agent.</a:t>
            </a:r>
            <a:endParaRPr b="1" sz="2400"/>
          </a:p>
          <a:p>
            <a:pPr indent="-407670" lvl="0" marL="320040" rtl="0" algn="l">
              <a:spcBef>
                <a:spcPts val="700"/>
              </a:spcBef>
              <a:spcAft>
                <a:spcPts val="0"/>
              </a:spcAft>
              <a:buClr>
                <a:schemeClr val="accent2"/>
              </a:buClr>
              <a:buSzPts val="2400"/>
              <a:buFont typeface="Questrial"/>
              <a:buChar char="◻"/>
            </a:pPr>
            <a:r>
              <a:rPr b="1" baseline="30000" lang="en-US" sz="2400"/>
              <a:t>Commitment to participating in a learning community in which many decisions are made by consensus, which can</a:t>
            </a:r>
            <a:r>
              <a:rPr b="1" lang="en-US" sz="2400"/>
              <a:t> </a:t>
            </a:r>
            <a:r>
              <a:rPr b="1" baseline="30000" lang="en-US" sz="2400"/>
              <a:t>be frustrating.</a:t>
            </a:r>
            <a:endParaRPr b="1" sz="2400"/>
          </a:p>
          <a:p>
            <a:pPr indent="-407670" lvl="0" marL="320040" rtl="0" algn="l">
              <a:spcBef>
                <a:spcPts val="700"/>
              </a:spcBef>
              <a:spcAft>
                <a:spcPts val="0"/>
              </a:spcAft>
              <a:buClr>
                <a:schemeClr val="accent2"/>
              </a:buClr>
              <a:buSzPts val="2400"/>
              <a:buFont typeface="Questrial"/>
              <a:buChar char="◻"/>
            </a:pPr>
            <a:r>
              <a:rPr b="1" baseline="30000" lang="en-US" sz="2400"/>
              <a:t>Oral and written communication skills at a graduate level. • Interest in working with real clients who may have serious</a:t>
            </a:r>
            <a:r>
              <a:rPr b="1" lang="en-US" sz="2400"/>
              <a:t> </a:t>
            </a:r>
            <a:r>
              <a:rPr b="1" baseline="30000" lang="en-US" sz="2400"/>
              <a:t>personal issues.</a:t>
            </a:r>
            <a:endParaRPr b="1" sz="2400"/>
          </a:p>
          <a:p>
            <a:pPr indent="-407670" lvl="0" marL="320040" rtl="0" algn="l">
              <a:spcBef>
                <a:spcPts val="700"/>
              </a:spcBef>
              <a:spcAft>
                <a:spcPts val="0"/>
              </a:spcAft>
              <a:buClr>
                <a:schemeClr val="accent2"/>
              </a:buClr>
              <a:buSzPts val="2400"/>
              <a:buFont typeface="Questrial"/>
              <a:buChar char="◻"/>
            </a:pPr>
            <a:r>
              <a:rPr b="1" baseline="30000" lang="en-US" sz="2400"/>
              <a:t>Willingness to contribute to the learning of others.</a:t>
            </a:r>
            <a:endParaRPr b="1" baseline="30000" sz="2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7"/>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Advice for Applicants</a:t>
            </a:r>
            <a:endParaRPr b="0" i="0" sz="4200" u="none" cap="none" strike="noStrike">
              <a:solidFill>
                <a:schemeClr val="dk2"/>
              </a:solidFill>
              <a:latin typeface="Questrial"/>
              <a:ea typeface="Questrial"/>
              <a:cs typeface="Questrial"/>
              <a:sym typeface="Questrial"/>
            </a:endParaRPr>
          </a:p>
        </p:txBody>
      </p:sp>
      <p:sp>
        <p:nvSpPr>
          <p:cNvPr id="549" name="Google Shape;549;p67"/>
          <p:cNvSpPr txBox="1"/>
          <p:nvPr>
            <p:ph idx="1" type="body"/>
          </p:nvPr>
        </p:nvSpPr>
        <p:spPr>
          <a:xfrm>
            <a:off x="609600" y="1276350"/>
            <a:ext cx="8153400" cy="3352800"/>
          </a:xfrm>
          <a:prstGeom prst="rect">
            <a:avLst/>
          </a:prstGeom>
          <a:noFill/>
          <a:ln>
            <a:noFill/>
          </a:ln>
        </p:spPr>
        <p:txBody>
          <a:bodyPr anchorCtr="0" anchor="t" bIns="45700" lIns="91425" spcFirstLastPara="1" rIns="91425" wrap="square" tIns="45700">
            <a:noAutofit/>
          </a:bodyPr>
          <a:lstStyle/>
          <a:p>
            <a:pPr indent="-372173" lvl="0" marL="320040" marR="0" rtl="0" algn="l">
              <a:lnSpc>
                <a:spcPct val="80000"/>
              </a:lnSpc>
              <a:spcBef>
                <a:spcPts val="0"/>
              </a:spcBef>
              <a:spcAft>
                <a:spcPts val="0"/>
              </a:spcAft>
              <a:buClr>
                <a:schemeClr val="accent2"/>
              </a:buClr>
              <a:buSzPts val="2300"/>
              <a:buFont typeface="Questrial"/>
              <a:buChar char="◻"/>
            </a:pPr>
            <a:r>
              <a:rPr i="0" lang="en-US" sz="2300" u="none" cap="none" strike="noStrike">
                <a:solidFill>
                  <a:schemeClr val="dk1"/>
                </a:solidFill>
              </a:rPr>
              <a:t>Work on yourself—go to therapy.</a:t>
            </a:r>
            <a:endParaRPr sz="2300"/>
          </a:p>
          <a:p>
            <a:pPr indent="-372173" lvl="0" marL="320040" marR="0" rtl="0" algn="l">
              <a:lnSpc>
                <a:spcPct val="80000"/>
              </a:lnSpc>
              <a:spcBef>
                <a:spcPts val="700"/>
              </a:spcBef>
              <a:spcAft>
                <a:spcPts val="0"/>
              </a:spcAft>
              <a:buClr>
                <a:schemeClr val="accent2"/>
              </a:buClr>
              <a:buSzPts val="2300"/>
              <a:buFont typeface="Questrial"/>
              <a:buChar char="◻"/>
            </a:pPr>
            <a:r>
              <a:rPr i="0" lang="en-US" sz="2300" u="none" cap="none" strike="noStrike">
                <a:solidFill>
                  <a:schemeClr val="dk1"/>
                </a:solidFill>
              </a:rPr>
              <a:t>Be authentic—we want to know who you really are.</a:t>
            </a:r>
            <a:endParaRPr sz="2300"/>
          </a:p>
          <a:p>
            <a:pPr indent="-372173" lvl="0" marL="320040" marR="0" rtl="0" algn="l">
              <a:lnSpc>
                <a:spcPct val="80000"/>
              </a:lnSpc>
              <a:spcBef>
                <a:spcPts val="700"/>
              </a:spcBef>
              <a:spcAft>
                <a:spcPts val="0"/>
              </a:spcAft>
              <a:buClr>
                <a:schemeClr val="accent2"/>
              </a:buClr>
              <a:buSzPts val="2300"/>
              <a:buFont typeface="Questrial"/>
              <a:buChar char="◻"/>
            </a:pPr>
            <a:r>
              <a:rPr i="0" lang="en-US" sz="2300" u="none" cap="none" strike="noStrike">
                <a:solidFill>
                  <a:schemeClr val="dk1"/>
                </a:solidFill>
              </a:rPr>
              <a:t>Share your interpersonal challenges, as well as your strengths.</a:t>
            </a:r>
            <a:endParaRPr sz="2300"/>
          </a:p>
          <a:p>
            <a:pPr indent="-372173" lvl="0" marL="320040" marR="0" rtl="0" algn="l">
              <a:lnSpc>
                <a:spcPct val="80000"/>
              </a:lnSpc>
              <a:spcBef>
                <a:spcPts val="700"/>
              </a:spcBef>
              <a:spcAft>
                <a:spcPts val="0"/>
              </a:spcAft>
              <a:buClr>
                <a:schemeClr val="accent2"/>
              </a:buClr>
              <a:buSzPts val="2300"/>
              <a:buFont typeface="Questrial"/>
              <a:buChar char="◻"/>
            </a:pPr>
            <a:r>
              <a:rPr i="0" lang="en-US" sz="2300" u="none" cap="none" strike="noStrike">
                <a:solidFill>
                  <a:schemeClr val="dk1"/>
                </a:solidFill>
              </a:rPr>
              <a:t>Get letters of recommendation from people who really know you and are authentic.</a:t>
            </a:r>
            <a:endParaRPr sz="2300"/>
          </a:p>
          <a:p>
            <a:pPr indent="-372173" lvl="0" marL="320040" marR="0" rtl="0" algn="l">
              <a:lnSpc>
                <a:spcPct val="80000"/>
              </a:lnSpc>
              <a:spcBef>
                <a:spcPts val="700"/>
              </a:spcBef>
              <a:spcAft>
                <a:spcPts val="0"/>
              </a:spcAft>
              <a:buClr>
                <a:schemeClr val="accent2"/>
              </a:buClr>
              <a:buSzPts val="2300"/>
              <a:buFont typeface="Questrial"/>
              <a:buChar char="◻"/>
            </a:pPr>
            <a:r>
              <a:rPr i="0" lang="en-US" sz="2300" u="none" cap="none" strike="noStrike">
                <a:solidFill>
                  <a:schemeClr val="dk1"/>
                </a:solidFill>
              </a:rPr>
              <a:t>If you are dealing with significant challenges, this may not be a good time for you to matriculate in CBB.</a:t>
            </a:r>
            <a:endParaRPr sz="2300"/>
          </a:p>
          <a:p>
            <a:pPr indent="-372173" lvl="0" marL="320040" marR="0" rtl="0" algn="l">
              <a:lnSpc>
                <a:spcPct val="80000"/>
              </a:lnSpc>
              <a:spcBef>
                <a:spcPts val="700"/>
              </a:spcBef>
              <a:spcAft>
                <a:spcPts val="0"/>
              </a:spcAft>
              <a:buClr>
                <a:schemeClr val="accent2"/>
              </a:buClr>
              <a:buSzPts val="2300"/>
              <a:buFont typeface="Questrial"/>
              <a:buChar char="◻"/>
            </a:pPr>
            <a:r>
              <a:rPr i="0" lang="en-US" sz="2300" u="none" cap="none" strike="noStrike">
                <a:solidFill>
                  <a:schemeClr val="dk1"/>
                </a:solidFill>
              </a:rPr>
              <a:t>Legal issues, including DUI’s – can prevent licensure</a:t>
            </a:r>
            <a:r>
              <a:rPr lang="en-US" sz="2300"/>
              <a:t>.</a:t>
            </a:r>
            <a:endParaRPr i="0" sz="2300" u="none" cap="none" strike="noStrike">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8"/>
          <p:cNvSpPr txBox="1"/>
          <p:nvPr>
            <p:ph type="title"/>
          </p:nvPr>
        </p:nvSpPr>
        <p:spPr>
          <a:xfrm>
            <a:off x="1143000" y="118110"/>
            <a:ext cx="7620000" cy="10058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3200" u="none" cap="none" strike="noStrike">
                <a:solidFill>
                  <a:schemeClr val="dk2"/>
                </a:solidFill>
                <a:latin typeface="Questrial"/>
                <a:ea typeface="Questrial"/>
                <a:cs typeface="Questrial"/>
                <a:sym typeface="Questrial"/>
              </a:rPr>
              <a:t>Financial Advice for Applicants</a:t>
            </a:r>
            <a:endParaRPr b="0" i="0" sz="3200" u="none" cap="none" strike="noStrike">
              <a:solidFill>
                <a:schemeClr val="dk2"/>
              </a:solidFill>
              <a:latin typeface="Questrial"/>
              <a:ea typeface="Questrial"/>
              <a:cs typeface="Questrial"/>
              <a:sym typeface="Questrial"/>
            </a:endParaRPr>
          </a:p>
        </p:txBody>
      </p:sp>
      <p:sp>
        <p:nvSpPr>
          <p:cNvPr id="555" name="Google Shape;555;p68"/>
          <p:cNvSpPr txBox="1"/>
          <p:nvPr>
            <p:ph idx="1" type="body"/>
          </p:nvPr>
        </p:nvSpPr>
        <p:spPr>
          <a:xfrm>
            <a:off x="609600" y="1352550"/>
            <a:ext cx="8305800" cy="32766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320"/>
              <a:buFont typeface="Questrial"/>
              <a:buChar char="◻"/>
            </a:pPr>
            <a:r>
              <a:rPr i="0" lang="en-US" sz="2200" u="none" cap="none" strike="noStrike">
                <a:solidFill>
                  <a:schemeClr val="dk1"/>
                </a:solidFill>
              </a:rPr>
              <a:t>CBB is a full-time commitment, so it is extremely difficult to work an outside job and do well in the program.</a:t>
            </a:r>
            <a:endParaRPr/>
          </a:p>
          <a:p>
            <a:pPr indent="-320040" lvl="0" marL="320040" marR="0" rtl="0" algn="l">
              <a:spcBef>
                <a:spcPts val="700"/>
              </a:spcBef>
              <a:spcAft>
                <a:spcPts val="0"/>
              </a:spcAft>
              <a:buClr>
                <a:schemeClr val="accent2"/>
              </a:buClr>
              <a:buSzPts val="1320"/>
              <a:buFont typeface="Questrial"/>
              <a:buChar char="◻"/>
            </a:pPr>
            <a:r>
              <a:rPr i="0" lang="en-US" sz="2200" u="none" cap="none" strike="noStrike">
                <a:solidFill>
                  <a:schemeClr val="dk1"/>
                </a:solidFill>
              </a:rPr>
              <a:t>Some CBB field sites pay; but many really good sites don’t.</a:t>
            </a:r>
            <a:endParaRPr/>
          </a:p>
          <a:p>
            <a:pPr indent="-320040" lvl="0" marL="320040" marR="0" rtl="0" algn="l">
              <a:spcBef>
                <a:spcPts val="700"/>
              </a:spcBef>
              <a:spcAft>
                <a:spcPts val="0"/>
              </a:spcAft>
              <a:buClr>
                <a:schemeClr val="accent2"/>
              </a:buClr>
              <a:buSzPts val="1320"/>
              <a:buFont typeface="Questrial"/>
              <a:buChar char="◻"/>
            </a:pPr>
            <a:r>
              <a:rPr i="0" lang="en-US" sz="2200" u="none" cap="none" strike="noStrike">
                <a:solidFill>
                  <a:schemeClr val="dk1"/>
                </a:solidFill>
              </a:rPr>
              <a:t>If you need financial aid, Remember to submit your FAFSA form between </a:t>
            </a:r>
            <a:r>
              <a:rPr i="0" lang="en-US" sz="2200" u="none" cap="none" strike="noStrike">
                <a:solidFill>
                  <a:schemeClr val="dk1"/>
                </a:solidFill>
              </a:rPr>
              <a:t>Jan. 1 and March 2. </a:t>
            </a:r>
            <a:r>
              <a:rPr i="0" lang="en-US" sz="2200" u="none" cap="none" strike="noStrike">
                <a:solidFill>
                  <a:schemeClr val="dk1"/>
                </a:solidFill>
              </a:rPr>
              <a:t>Please contact the SDSU Financial Aid Office for information about financial aid and scholarships.</a:t>
            </a:r>
            <a:endParaRPr/>
          </a:p>
          <a:p>
            <a:pPr indent="-320040" lvl="0" marL="320040" marR="0" rtl="0" algn="l">
              <a:spcBef>
                <a:spcPts val="700"/>
              </a:spcBef>
              <a:spcAft>
                <a:spcPts val="0"/>
              </a:spcAft>
              <a:buClr>
                <a:schemeClr val="accent2"/>
              </a:buClr>
              <a:buSzPts val="1320"/>
              <a:buFont typeface="Questrial"/>
              <a:buChar char="◻"/>
            </a:pPr>
            <a:r>
              <a:rPr i="0" lang="en-US" sz="2200" u="none" cap="none" strike="noStrike">
                <a:solidFill>
                  <a:schemeClr val="dk1"/>
                </a:solidFill>
              </a:rPr>
              <a:t>If you are an out-of-state or international applicant, request CA residency requirements ASAP, so you can qualify for in-state tuition as soon as you possibly can.</a:t>
            </a:r>
            <a:endParaRPr i="0" sz="2200" u="none" cap="none" strike="noStrike">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9"/>
          <p:cNvSpPr txBox="1"/>
          <p:nvPr>
            <p:ph type="title"/>
          </p:nvPr>
        </p:nvSpPr>
        <p:spPr>
          <a:xfrm>
            <a:off x="1143000" y="118110"/>
            <a:ext cx="7620000" cy="10058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0" i="0" lang="en-US" sz="3780" u="sng" cap="none" strike="noStrike">
                <a:solidFill>
                  <a:schemeClr val="hlink"/>
                </a:solidFill>
                <a:latin typeface="Questrial"/>
                <a:ea typeface="Questrial"/>
                <a:cs typeface="Questrial"/>
                <a:sym typeface="Questrial"/>
                <a:hlinkClick r:id="rId3"/>
              </a:rPr>
              <a:t>CBB Upcoming Due Dates &amp; Events for Applicants</a:t>
            </a:r>
            <a:r>
              <a:rPr b="0" i="0" lang="en-US" sz="3780" u="none" cap="none" strike="noStrike">
                <a:solidFill>
                  <a:schemeClr val="dk2"/>
                </a:solidFill>
                <a:latin typeface="Questrial"/>
                <a:ea typeface="Questrial"/>
                <a:cs typeface="Questrial"/>
                <a:sym typeface="Questrial"/>
              </a:rPr>
              <a:t> </a:t>
            </a:r>
            <a:endParaRPr b="0" i="0" sz="3780" u="none" cap="none" strike="noStrike">
              <a:solidFill>
                <a:schemeClr val="dk2"/>
              </a:solidFill>
              <a:latin typeface="Questrial"/>
              <a:ea typeface="Questrial"/>
              <a:cs typeface="Questrial"/>
              <a:sym typeface="Questrial"/>
            </a:endParaRPr>
          </a:p>
        </p:txBody>
      </p:sp>
      <p:sp>
        <p:nvSpPr>
          <p:cNvPr id="561" name="Google Shape;561;p69"/>
          <p:cNvSpPr txBox="1"/>
          <p:nvPr>
            <p:ph idx="1" type="body"/>
          </p:nvPr>
        </p:nvSpPr>
        <p:spPr>
          <a:xfrm>
            <a:off x="609600" y="1919818"/>
            <a:ext cx="3886200" cy="26289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348"/>
              <a:buFont typeface="Noto Sans Symbols"/>
              <a:buChar char="◻"/>
            </a:pPr>
            <a:r>
              <a:rPr b="0" i="0" lang="en-US" sz="2247" u="none" cap="none" strike="noStrike">
                <a:solidFill>
                  <a:schemeClr val="dk1"/>
                </a:solidFill>
                <a:latin typeface="Arial"/>
                <a:ea typeface="Arial"/>
                <a:cs typeface="Arial"/>
                <a:sym typeface="Arial"/>
              </a:rPr>
              <a:t>Priority Due Date*: December 1</a:t>
            </a:r>
            <a:r>
              <a:rPr lang="en-US" sz="2247">
                <a:latin typeface="Arial"/>
                <a:ea typeface="Arial"/>
                <a:cs typeface="Arial"/>
                <a:sym typeface="Arial"/>
              </a:rPr>
              <a:t>5, 2021</a:t>
            </a:r>
            <a:endParaRPr/>
          </a:p>
          <a:p>
            <a:pPr indent="-320040" lvl="0" marL="320040" marR="0" rtl="0" algn="l">
              <a:lnSpc>
                <a:spcPct val="80000"/>
              </a:lnSpc>
              <a:spcBef>
                <a:spcPts val="700"/>
              </a:spcBef>
              <a:spcAft>
                <a:spcPts val="0"/>
              </a:spcAft>
              <a:buClr>
                <a:schemeClr val="accent2"/>
              </a:buClr>
              <a:buSzPts val="1348"/>
              <a:buFont typeface="Noto Sans Symbols"/>
              <a:buChar char="◻"/>
            </a:pPr>
            <a:r>
              <a:rPr b="0" i="0" lang="en-US" sz="2247" u="none" cap="none" strike="noStrike">
                <a:solidFill>
                  <a:schemeClr val="dk1"/>
                </a:solidFill>
                <a:latin typeface="Arial"/>
                <a:ea typeface="Arial"/>
                <a:cs typeface="Arial"/>
                <a:sym typeface="Arial"/>
              </a:rPr>
              <a:t>Supplemental Materials Due Date: January 1</a:t>
            </a:r>
            <a:r>
              <a:rPr lang="en-US" sz="2247">
                <a:latin typeface="Arial"/>
                <a:ea typeface="Arial"/>
                <a:cs typeface="Arial"/>
                <a:sym typeface="Arial"/>
              </a:rPr>
              <a:t>2</a:t>
            </a:r>
            <a:r>
              <a:rPr b="0" i="0" lang="en-US" sz="2247" u="none" cap="none" strike="noStrike">
                <a:solidFill>
                  <a:schemeClr val="dk1"/>
                </a:solidFill>
                <a:latin typeface="Arial"/>
                <a:ea typeface="Arial"/>
                <a:cs typeface="Arial"/>
                <a:sym typeface="Arial"/>
              </a:rPr>
              <a:t>, 20</a:t>
            </a:r>
            <a:r>
              <a:rPr lang="en-US" sz="2247">
                <a:latin typeface="Arial"/>
                <a:ea typeface="Arial"/>
                <a:cs typeface="Arial"/>
                <a:sym typeface="Arial"/>
              </a:rPr>
              <a:t>22</a:t>
            </a:r>
            <a:endParaRPr/>
          </a:p>
          <a:p>
            <a:pPr indent="-320040" lvl="0" marL="320040" marR="0" rtl="0" algn="l">
              <a:lnSpc>
                <a:spcPct val="80000"/>
              </a:lnSpc>
              <a:spcBef>
                <a:spcPts val="700"/>
              </a:spcBef>
              <a:spcAft>
                <a:spcPts val="0"/>
              </a:spcAft>
              <a:buClr>
                <a:schemeClr val="accent2"/>
              </a:buClr>
              <a:buSzPts val="1348"/>
              <a:buFont typeface="Noto Sans Symbols"/>
              <a:buChar char="◻"/>
            </a:pPr>
            <a:r>
              <a:rPr b="0" i="0" lang="en-US" sz="2247" u="none" cap="none" strike="noStrike">
                <a:solidFill>
                  <a:schemeClr val="dk1"/>
                </a:solidFill>
                <a:latin typeface="Arial"/>
                <a:ea typeface="Arial"/>
                <a:cs typeface="Arial"/>
                <a:sym typeface="Arial"/>
              </a:rPr>
              <a:t>*Late applications will only be reviewed if space is available.</a:t>
            </a:r>
            <a:endParaRPr b="0" i="0" sz="2247" u="none" cap="none" strike="noStrike">
              <a:solidFill>
                <a:schemeClr val="dk1"/>
              </a:solidFill>
              <a:latin typeface="Arial"/>
              <a:ea typeface="Arial"/>
              <a:cs typeface="Arial"/>
              <a:sym typeface="Arial"/>
            </a:endParaRPr>
          </a:p>
        </p:txBody>
      </p:sp>
      <p:sp>
        <p:nvSpPr>
          <p:cNvPr id="562" name="Google Shape;562;p69"/>
          <p:cNvSpPr txBox="1"/>
          <p:nvPr>
            <p:ph idx="2" type="body"/>
          </p:nvPr>
        </p:nvSpPr>
        <p:spPr>
          <a:xfrm>
            <a:off x="4800600" y="1919818"/>
            <a:ext cx="3886200" cy="26289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740"/>
              <a:buFont typeface="Noto Sans Symbols"/>
              <a:buChar char="◻"/>
            </a:pPr>
            <a:r>
              <a:rPr lang="en-US">
                <a:latin typeface="Arial"/>
                <a:ea typeface="Arial"/>
                <a:cs typeface="Arial"/>
                <a:sym typeface="Arial"/>
              </a:rPr>
              <a:t>TBD</a:t>
            </a:r>
            <a:endParaRPr>
              <a:latin typeface="Arial"/>
              <a:ea typeface="Arial"/>
              <a:cs typeface="Arial"/>
              <a:sym typeface="Arial"/>
            </a:endParaRPr>
          </a:p>
          <a:p>
            <a:pPr indent="0" lvl="0" marL="320040" marR="0" rtl="0" algn="l">
              <a:spcBef>
                <a:spcPts val="0"/>
              </a:spcBef>
              <a:spcAft>
                <a:spcPts val="0"/>
              </a:spcAft>
              <a:buNone/>
            </a:pPr>
            <a:r>
              <a:t/>
            </a:r>
            <a:endParaRPr>
              <a:latin typeface="Arial"/>
              <a:ea typeface="Arial"/>
              <a:cs typeface="Arial"/>
              <a:sym typeface="Arial"/>
            </a:endParaRPr>
          </a:p>
          <a:p>
            <a:pPr indent="-209550" lvl="0" marL="320040" marR="0" rtl="0" algn="l">
              <a:spcBef>
                <a:spcPts val="700"/>
              </a:spcBef>
              <a:spcAft>
                <a:spcPts val="0"/>
              </a:spcAft>
              <a:buClr>
                <a:schemeClr val="accent2"/>
              </a:buClr>
              <a:buSzPts val="1740"/>
              <a:buFont typeface="Noto Sans Symbols"/>
              <a:buNone/>
            </a:pPr>
            <a:r>
              <a:t/>
            </a:r>
            <a:endParaRPr b="0" i="0" sz="2900" u="none" cap="none" strike="noStrike">
              <a:solidFill>
                <a:schemeClr val="dk1"/>
              </a:solidFill>
              <a:latin typeface="Arial"/>
              <a:ea typeface="Arial"/>
              <a:cs typeface="Arial"/>
              <a:sym typeface="Arial"/>
            </a:endParaRPr>
          </a:p>
        </p:txBody>
      </p:sp>
      <p:sp>
        <p:nvSpPr>
          <p:cNvPr id="563" name="Google Shape;563;p69"/>
          <p:cNvSpPr txBox="1"/>
          <p:nvPr>
            <p:ph idx="3" type="body"/>
          </p:nvPr>
        </p:nvSpPr>
        <p:spPr>
          <a:xfrm>
            <a:off x="609600" y="1362287"/>
            <a:ext cx="3886200" cy="530352"/>
          </a:xfrm>
          <a:prstGeom prst="rect">
            <a:avLst/>
          </a:prstGeom>
          <a:solidFill>
            <a:schemeClr val="accent2"/>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b="1" i="0" lang="en-US" sz="2000" u="none" cap="none" strike="noStrike">
                <a:solidFill>
                  <a:srgbClr val="FFFFFF"/>
                </a:solidFill>
                <a:latin typeface="Questrial"/>
                <a:ea typeface="Questrial"/>
                <a:cs typeface="Questrial"/>
                <a:sym typeface="Questrial"/>
              </a:rPr>
              <a:t>Application Due Dates</a:t>
            </a:r>
            <a:endParaRPr b="1" i="0" sz="2000" u="none" cap="none" strike="noStrike">
              <a:solidFill>
                <a:srgbClr val="FFFFFF"/>
              </a:solidFill>
              <a:latin typeface="Questrial"/>
              <a:ea typeface="Questrial"/>
              <a:cs typeface="Questrial"/>
              <a:sym typeface="Questrial"/>
            </a:endParaRPr>
          </a:p>
        </p:txBody>
      </p:sp>
      <p:sp>
        <p:nvSpPr>
          <p:cNvPr id="564" name="Google Shape;564;p69"/>
          <p:cNvSpPr txBox="1"/>
          <p:nvPr>
            <p:ph idx="4" type="body"/>
          </p:nvPr>
        </p:nvSpPr>
        <p:spPr>
          <a:xfrm>
            <a:off x="4800600" y="1362287"/>
            <a:ext cx="3886200" cy="530352"/>
          </a:xfrm>
          <a:prstGeom prst="rect">
            <a:avLst/>
          </a:prstGeom>
          <a:solidFill>
            <a:schemeClr val="accent4"/>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lang="en-US"/>
              <a:t>Interview </a:t>
            </a:r>
            <a:r>
              <a:rPr b="1" i="0" lang="en-US" sz="2000" u="none" cap="none" strike="noStrike">
                <a:solidFill>
                  <a:srgbClr val="FFFFFF"/>
                </a:solidFill>
                <a:latin typeface="Questrial"/>
                <a:ea typeface="Questrial"/>
                <a:cs typeface="Questrial"/>
                <a:sym typeface="Questrial"/>
              </a:rPr>
              <a:t> Day </a:t>
            </a:r>
            <a:endParaRPr b="1" i="0" sz="2000" u="none" cap="none" strike="noStrike">
              <a:solidFill>
                <a:srgbClr val="FFFFFF"/>
              </a:solidFill>
              <a:latin typeface="Questrial"/>
              <a:ea typeface="Questrial"/>
              <a:cs typeface="Questrial"/>
              <a:sym typeface="Quest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70"/>
          <p:cNvSpPr txBox="1"/>
          <p:nvPr>
            <p:ph type="title"/>
          </p:nvPr>
        </p:nvSpPr>
        <p:spPr>
          <a:xfrm>
            <a:off x="1143000" y="118110"/>
            <a:ext cx="7623048"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For More Information Contact:</a:t>
            </a:r>
            <a:endParaRPr b="0" i="0" sz="4200" u="none" cap="none" strike="noStrike">
              <a:solidFill>
                <a:schemeClr val="dk2"/>
              </a:solidFill>
              <a:latin typeface="Questrial"/>
              <a:ea typeface="Questrial"/>
              <a:cs typeface="Questrial"/>
              <a:sym typeface="Questrial"/>
            </a:endParaRPr>
          </a:p>
        </p:txBody>
      </p:sp>
      <p:sp>
        <p:nvSpPr>
          <p:cNvPr id="570" name="Google Shape;570;p70"/>
          <p:cNvSpPr txBox="1"/>
          <p:nvPr>
            <p:ph idx="1" type="body"/>
          </p:nvPr>
        </p:nvSpPr>
        <p:spPr>
          <a:xfrm>
            <a:off x="609600" y="1919825"/>
            <a:ext cx="3806700" cy="1234200"/>
          </a:xfrm>
          <a:prstGeom prst="rect">
            <a:avLst/>
          </a:prstGeom>
          <a:noFill/>
          <a:ln>
            <a:noFill/>
          </a:ln>
        </p:spPr>
        <p:txBody>
          <a:bodyPr anchorCtr="0" anchor="t" bIns="45700" lIns="91425" spcFirstLastPara="1" rIns="91425" wrap="square" tIns="45700">
            <a:noAutofit/>
          </a:bodyPr>
          <a:lstStyle/>
          <a:p>
            <a:pPr indent="-323850" lvl="0" marL="320040" marR="0" rtl="0" algn="l">
              <a:spcBef>
                <a:spcPts val="0"/>
              </a:spcBef>
              <a:spcAft>
                <a:spcPts val="0"/>
              </a:spcAft>
              <a:buClr>
                <a:schemeClr val="accent2"/>
              </a:buClr>
              <a:buSzPts val="1800"/>
              <a:buFont typeface="Noto Sans Symbols"/>
              <a:buChar char="◻"/>
            </a:pPr>
            <a:r>
              <a:rPr b="0" i="0" lang="en-US" sz="1800" u="none" cap="none" strike="noStrike">
                <a:solidFill>
                  <a:schemeClr val="dk1"/>
                </a:solidFill>
                <a:latin typeface="Arial"/>
                <a:ea typeface="Arial"/>
                <a:cs typeface="Arial"/>
                <a:sym typeface="Arial"/>
              </a:rPr>
              <a:t>Nola Butler Byrd, Ph.D., LPCC</a:t>
            </a:r>
            <a:endParaRPr sz="1800"/>
          </a:p>
          <a:p>
            <a:pPr indent="-323850" lvl="0" marL="320040" marR="0" rtl="0" algn="l">
              <a:spcBef>
                <a:spcPts val="700"/>
              </a:spcBef>
              <a:spcAft>
                <a:spcPts val="0"/>
              </a:spcAft>
              <a:buClr>
                <a:schemeClr val="accent2"/>
              </a:buClr>
              <a:buSzPts val="1800"/>
              <a:buFont typeface="Noto Sans Symbols"/>
              <a:buChar char="◻"/>
            </a:pPr>
            <a:r>
              <a:rPr b="0" i="0" lang="en-US" sz="1800" u="sng" cap="none" strike="noStrike">
                <a:solidFill>
                  <a:schemeClr val="hlink"/>
                </a:solidFill>
                <a:latin typeface="Arial"/>
                <a:ea typeface="Arial"/>
                <a:cs typeface="Arial"/>
                <a:sym typeface="Arial"/>
                <a:hlinkClick r:id="rId3"/>
              </a:rPr>
              <a:t>nbutler@sdsu.edu</a:t>
            </a:r>
            <a:endParaRPr b="0" i="0" sz="1800" u="none" cap="none" strike="noStrike">
              <a:solidFill>
                <a:schemeClr val="dk1"/>
              </a:solidFill>
              <a:latin typeface="Arial"/>
              <a:ea typeface="Arial"/>
              <a:cs typeface="Arial"/>
              <a:sym typeface="Arial"/>
            </a:endParaRPr>
          </a:p>
          <a:p>
            <a:pPr indent="-323850" lvl="0" marL="320040" marR="0" rtl="0" algn="l">
              <a:spcBef>
                <a:spcPts val="700"/>
              </a:spcBef>
              <a:spcAft>
                <a:spcPts val="0"/>
              </a:spcAft>
              <a:buClr>
                <a:schemeClr val="accent2"/>
              </a:buClr>
              <a:buSzPts val="1800"/>
              <a:buFont typeface="Noto Sans Symbols"/>
              <a:buChar char="◻"/>
            </a:pPr>
            <a:r>
              <a:rPr b="0" i="0" lang="en-US" sz="1800" u="none" cap="none" strike="noStrike">
                <a:solidFill>
                  <a:schemeClr val="dk1"/>
                </a:solidFill>
                <a:latin typeface="Arial"/>
                <a:ea typeface="Arial"/>
                <a:cs typeface="Arial"/>
                <a:sym typeface="Arial"/>
              </a:rPr>
              <a:t>619-594-3128</a:t>
            </a:r>
            <a:endParaRPr b="0" i="0" sz="1800" u="none" cap="none" strike="noStrike">
              <a:solidFill>
                <a:schemeClr val="dk1"/>
              </a:solidFill>
              <a:latin typeface="Arial"/>
              <a:ea typeface="Arial"/>
              <a:cs typeface="Arial"/>
              <a:sym typeface="Arial"/>
            </a:endParaRPr>
          </a:p>
        </p:txBody>
      </p:sp>
      <p:sp>
        <p:nvSpPr>
          <p:cNvPr id="571" name="Google Shape;571;p70"/>
          <p:cNvSpPr txBox="1"/>
          <p:nvPr>
            <p:ph idx="2" type="body"/>
          </p:nvPr>
        </p:nvSpPr>
        <p:spPr>
          <a:xfrm>
            <a:off x="4800600" y="1919825"/>
            <a:ext cx="3806700" cy="2628900"/>
          </a:xfrm>
          <a:prstGeom prst="rect">
            <a:avLst/>
          </a:prstGeom>
          <a:noFill/>
          <a:ln>
            <a:noFill/>
          </a:ln>
        </p:spPr>
        <p:txBody>
          <a:bodyPr anchorCtr="0" anchor="t" bIns="45700" lIns="91425" spcFirstLastPara="1" rIns="91425" wrap="square" tIns="45700">
            <a:noAutofit/>
          </a:bodyPr>
          <a:lstStyle/>
          <a:p>
            <a:pPr indent="-323850" lvl="0" marL="320040" marR="0" rtl="0" algn="l">
              <a:spcBef>
                <a:spcPts val="0"/>
              </a:spcBef>
              <a:spcAft>
                <a:spcPts val="0"/>
              </a:spcAft>
              <a:buClr>
                <a:schemeClr val="accent2"/>
              </a:buClr>
              <a:buSzPts val="1800"/>
              <a:buFont typeface="Noto Sans Symbols"/>
              <a:buChar char="◻"/>
            </a:pPr>
            <a:r>
              <a:rPr lang="en-US" sz="1800">
                <a:latin typeface="Arial"/>
                <a:ea typeface="Arial"/>
                <a:cs typeface="Arial"/>
                <a:sym typeface="Arial"/>
              </a:rPr>
              <a:t>Terry Sivers</a:t>
            </a:r>
            <a:r>
              <a:rPr b="0" i="0" lang="en-US" sz="1800" u="none" cap="none" strike="noStrike">
                <a:solidFill>
                  <a:schemeClr val="dk1"/>
                </a:solidFill>
                <a:latin typeface="Arial"/>
                <a:ea typeface="Arial"/>
                <a:cs typeface="Arial"/>
                <a:sym typeface="Arial"/>
              </a:rPr>
              <a:t>, M</a:t>
            </a:r>
            <a:r>
              <a:rPr lang="en-US" sz="1800">
                <a:latin typeface="Arial"/>
                <a:ea typeface="Arial"/>
                <a:cs typeface="Arial"/>
                <a:sym typeface="Arial"/>
              </a:rPr>
              <a:t>S</a:t>
            </a:r>
            <a:r>
              <a:rPr b="0" i="0" lang="en-US" sz="1800" u="none" cap="none" strike="noStrike">
                <a:solidFill>
                  <a:schemeClr val="dk1"/>
                </a:solidFill>
                <a:latin typeface="Arial"/>
                <a:ea typeface="Arial"/>
                <a:cs typeface="Arial"/>
                <a:sym typeface="Arial"/>
              </a:rPr>
              <a:t>, Doctoral Student</a:t>
            </a:r>
            <a:endParaRPr sz="1800"/>
          </a:p>
          <a:p>
            <a:pPr indent="-323850" lvl="0" marL="320040" marR="0" rtl="0" algn="l">
              <a:spcBef>
                <a:spcPts val="700"/>
              </a:spcBef>
              <a:spcAft>
                <a:spcPts val="0"/>
              </a:spcAft>
              <a:buClr>
                <a:schemeClr val="accent2"/>
              </a:buClr>
              <a:buSzPts val="1800"/>
              <a:buFont typeface="Noto Sans Symbols"/>
              <a:buChar char="◻"/>
            </a:pPr>
            <a:r>
              <a:rPr b="0" i="0" lang="en-US" sz="1800" u="sng" cap="none" strike="noStrike">
                <a:solidFill>
                  <a:schemeClr val="hlink"/>
                </a:solidFill>
                <a:latin typeface="Arial"/>
                <a:ea typeface="Arial"/>
                <a:cs typeface="Arial"/>
                <a:sym typeface="Arial"/>
                <a:hlinkClick r:id="rId4"/>
              </a:rPr>
              <a:t>cbbgradasst</a:t>
            </a:r>
            <a:r>
              <a:rPr lang="en-US" sz="1800" u="sng">
                <a:solidFill>
                  <a:schemeClr val="hlink"/>
                </a:solidFill>
                <a:latin typeface="Arial"/>
                <a:ea typeface="Arial"/>
                <a:cs typeface="Arial"/>
                <a:sym typeface="Arial"/>
                <a:hlinkClick r:id="rId5"/>
              </a:rPr>
              <a:t>@</a:t>
            </a:r>
            <a:r>
              <a:rPr b="0" i="0" lang="en-US" sz="1800" u="sng" cap="none" strike="noStrike">
                <a:solidFill>
                  <a:schemeClr val="hlink"/>
                </a:solidFill>
                <a:latin typeface="Arial"/>
                <a:ea typeface="Arial"/>
                <a:cs typeface="Arial"/>
                <a:sym typeface="Arial"/>
                <a:hlinkClick r:id="rId6"/>
              </a:rPr>
              <a:t>sdsu.edu</a:t>
            </a:r>
            <a:endParaRPr b="0" i="0" sz="1800" u="none" cap="none" strike="noStrike">
              <a:solidFill>
                <a:schemeClr val="dk1"/>
              </a:solidFill>
              <a:latin typeface="Arial"/>
              <a:ea typeface="Arial"/>
              <a:cs typeface="Arial"/>
              <a:sym typeface="Arial"/>
            </a:endParaRPr>
          </a:p>
          <a:p>
            <a:pPr indent="-323850" lvl="0" marL="320040" marR="0" rtl="0" algn="l">
              <a:spcBef>
                <a:spcPts val="700"/>
              </a:spcBef>
              <a:spcAft>
                <a:spcPts val="0"/>
              </a:spcAft>
              <a:buClr>
                <a:schemeClr val="accent2"/>
              </a:buClr>
              <a:buSzPts val="1800"/>
              <a:buFont typeface="Noto Sans Symbols"/>
              <a:buChar char="◻"/>
            </a:pPr>
            <a:r>
              <a:rPr b="0" i="0" lang="en-US" sz="1800" u="none" cap="none" strike="noStrike">
                <a:solidFill>
                  <a:schemeClr val="dk1"/>
                </a:solidFill>
                <a:latin typeface="Arial"/>
                <a:ea typeface="Arial"/>
                <a:cs typeface="Arial"/>
                <a:sym typeface="Arial"/>
              </a:rPr>
              <a:t>619-594-3128</a:t>
            </a:r>
            <a:endParaRPr b="0" i="0" sz="1800" u="none" cap="none" strike="noStrike">
              <a:solidFill>
                <a:schemeClr val="dk1"/>
              </a:solidFill>
              <a:latin typeface="Arial"/>
              <a:ea typeface="Arial"/>
              <a:cs typeface="Arial"/>
              <a:sym typeface="Arial"/>
            </a:endParaRPr>
          </a:p>
        </p:txBody>
      </p:sp>
      <p:sp>
        <p:nvSpPr>
          <p:cNvPr id="572" name="Google Shape;572;p70"/>
          <p:cNvSpPr txBox="1"/>
          <p:nvPr>
            <p:ph idx="3" type="body"/>
          </p:nvPr>
        </p:nvSpPr>
        <p:spPr>
          <a:xfrm>
            <a:off x="609600" y="1362287"/>
            <a:ext cx="3886200" cy="530352"/>
          </a:xfrm>
          <a:prstGeom prst="rect">
            <a:avLst/>
          </a:prstGeom>
          <a:solidFill>
            <a:schemeClr val="accent2"/>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b="1" i="0" lang="en-US" sz="2000" u="none" cap="none" strike="noStrike">
                <a:solidFill>
                  <a:srgbClr val="FFFFFF"/>
                </a:solidFill>
                <a:latin typeface="Questrial"/>
                <a:ea typeface="Questrial"/>
                <a:cs typeface="Questrial"/>
                <a:sym typeface="Questrial"/>
              </a:rPr>
              <a:t>Program Director</a:t>
            </a:r>
            <a:endParaRPr b="1" i="0" sz="2000" u="none" cap="none" strike="noStrike">
              <a:solidFill>
                <a:srgbClr val="FFFFFF"/>
              </a:solidFill>
              <a:latin typeface="Questrial"/>
              <a:ea typeface="Questrial"/>
              <a:cs typeface="Questrial"/>
              <a:sym typeface="Questrial"/>
            </a:endParaRPr>
          </a:p>
        </p:txBody>
      </p:sp>
      <p:sp>
        <p:nvSpPr>
          <p:cNvPr id="573" name="Google Shape;573;p70"/>
          <p:cNvSpPr txBox="1"/>
          <p:nvPr>
            <p:ph idx="4" type="body"/>
          </p:nvPr>
        </p:nvSpPr>
        <p:spPr>
          <a:xfrm>
            <a:off x="4800600" y="1362287"/>
            <a:ext cx="3886200" cy="530352"/>
          </a:xfrm>
          <a:prstGeom prst="rect">
            <a:avLst/>
          </a:prstGeom>
          <a:solidFill>
            <a:schemeClr val="accent4"/>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b="1" i="0" lang="en-US" sz="2000" u="none" cap="none" strike="noStrike">
                <a:solidFill>
                  <a:srgbClr val="FFFFFF"/>
                </a:solidFill>
                <a:latin typeface="Questrial"/>
                <a:ea typeface="Questrial"/>
                <a:cs typeface="Questrial"/>
                <a:sym typeface="Questrial"/>
              </a:rPr>
              <a:t>CBB Graduate Assistant</a:t>
            </a:r>
            <a:endParaRPr b="1" i="0" sz="2000" u="none" cap="none" strike="noStrike">
              <a:solidFill>
                <a:srgbClr val="FFFFFF"/>
              </a:solidFill>
              <a:latin typeface="Questrial"/>
              <a:ea typeface="Questrial"/>
              <a:cs typeface="Questrial"/>
              <a:sym typeface="Questrial"/>
            </a:endParaRPr>
          </a:p>
        </p:txBody>
      </p:sp>
      <p:sp>
        <p:nvSpPr>
          <p:cNvPr id="574" name="Google Shape;574;p70"/>
          <p:cNvSpPr txBox="1"/>
          <p:nvPr>
            <p:ph idx="3" type="body"/>
          </p:nvPr>
        </p:nvSpPr>
        <p:spPr>
          <a:xfrm>
            <a:off x="569850" y="3030662"/>
            <a:ext cx="3886200" cy="530400"/>
          </a:xfrm>
          <a:prstGeom prst="rect">
            <a:avLst/>
          </a:prstGeom>
          <a:solidFill>
            <a:srgbClr val="0082DA"/>
          </a:solidFill>
          <a:ln>
            <a:noFill/>
          </a:ln>
        </p:spPr>
        <p:txBody>
          <a:bodyPr anchorCtr="0" anchor="ctr" bIns="45700" lIns="91425" spcFirstLastPara="1" rIns="91425" wrap="square" tIns="45700">
            <a:noAutofit/>
          </a:bodyPr>
          <a:lstStyle/>
          <a:p>
            <a:pPr indent="-320040" lvl="0" marL="320040" marR="0" rtl="0" algn="l">
              <a:spcBef>
                <a:spcPts val="0"/>
              </a:spcBef>
              <a:spcAft>
                <a:spcPts val="0"/>
              </a:spcAft>
              <a:buClr>
                <a:schemeClr val="accent2"/>
              </a:buClr>
              <a:buFont typeface="Noto Sans Symbols"/>
              <a:buNone/>
            </a:pPr>
            <a:r>
              <a:rPr lang="en-US"/>
              <a:t>Admissions Coordinator</a:t>
            </a:r>
            <a:endParaRPr/>
          </a:p>
          <a:p>
            <a:pPr indent="-320040" lvl="0" marL="320040" marR="0" rtl="0" algn="l">
              <a:spcBef>
                <a:spcPts val="0"/>
              </a:spcBef>
              <a:spcAft>
                <a:spcPts val="0"/>
              </a:spcAft>
              <a:buClr>
                <a:schemeClr val="accent2"/>
              </a:buClr>
              <a:buFont typeface="Noto Sans Symbols"/>
              <a:buNone/>
            </a:pPr>
            <a:r>
              <a:rPr lang="en-US" sz="1200"/>
              <a:t>Fo</a:t>
            </a:r>
            <a:r>
              <a:rPr lang="en-US" sz="1200"/>
              <a:t>r questions w/ online application submission</a:t>
            </a:r>
            <a:endParaRPr b="1" i="0" sz="1200" u="none" cap="none" strike="noStrike">
              <a:solidFill>
                <a:srgbClr val="FFFFFF"/>
              </a:solidFill>
              <a:latin typeface="Questrial"/>
              <a:ea typeface="Questrial"/>
              <a:cs typeface="Questrial"/>
              <a:sym typeface="Questrial"/>
            </a:endParaRPr>
          </a:p>
        </p:txBody>
      </p:sp>
      <p:sp>
        <p:nvSpPr>
          <p:cNvPr id="575" name="Google Shape;575;p70"/>
          <p:cNvSpPr txBox="1"/>
          <p:nvPr>
            <p:ph idx="1" type="body"/>
          </p:nvPr>
        </p:nvSpPr>
        <p:spPr>
          <a:xfrm>
            <a:off x="609600" y="3596225"/>
            <a:ext cx="3806700" cy="1234200"/>
          </a:xfrm>
          <a:prstGeom prst="rect">
            <a:avLst/>
          </a:prstGeom>
          <a:noFill/>
          <a:ln>
            <a:noFill/>
          </a:ln>
        </p:spPr>
        <p:txBody>
          <a:bodyPr anchorCtr="0" anchor="t" bIns="45700" lIns="91425" spcFirstLastPara="1" rIns="91425" wrap="square" tIns="45700">
            <a:noAutofit/>
          </a:bodyPr>
          <a:lstStyle/>
          <a:p>
            <a:pPr indent="-323850" lvl="0" marL="320040" marR="0" rtl="0" algn="l">
              <a:spcBef>
                <a:spcPts val="0"/>
              </a:spcBef>
              <a:spcAft>
                <a:spcPts val="0"/>
              </a:spcAft>
              <a:buClr>
                <a:schemeClr val="accent2"/>
              </a:buClr>
              <a:buSzPts val="1800"/>
              <a:buFont typeface="Noto Sans Symbols"/>
              <a:buChar char="◻"/>
            </a:pPr>
            <a:r>
              <a:rPr lang="en-US" sz="1800">
                <a:latin typeface="Arial"/>
                <a:ea typeface="Arial"/>
                <a:cs typeface="Arial"/>
                <a:sym typeface="Arial"/>
              </a:rPr>
              <a:t>Melanie Falkenberg</a:t>
            </a:r>
            <a:endParaRPr sz="1800"/>
          </a:p>
          <a:p>
            <a:pPr indent="-323850" lvl="0" marL="320040" marR="0" rtl="0" algn="l">
              <a:spcBef>
                <a:spcPts val="700"/>
              </a:spcBef>
              <a:spcAft>
                <a:spcPts val="0"/>
              </a:spcAft>
              <a:buClr>
                <a:schemeClr val="accent2"/>
              </a:buClr>
              <a:buSzPts val="1800"/>
              <a:buFont typeface="Noto Sans Symbols"/>
              <a:buChar char="◻"/>
            </a:pPr>
            <a:r>
              <a:rPr lang="en-US" sz="1800" u="sng">
                <a:solidFill>
                  <a:schemeClr val="hlink"/>
                </a:solidFill>
                <a:latin typeface="Arial"/>
                <a:ea typeface="Arial"/>
                <a:cs typeface="Arial"/>
                <a:sym typeface="Arial"/>
                <a:hlinkClick r:id="rId7"/>
              </a:rPr>
              <a:t>mfalkenb@sdsu.edu</a:t>
            </a:r>
            <a:endParaRPr sz="1800">
              <a:latin typeface="Arial"/>
              <a:ea typeface="Arial"/>
              <a:cs typeface="Arial"/>
              <a:sym typeface="Arial"/>
            </a:endParaRPr>
          </a:p>
          <a:p>
            <a:pPr indent="-323850" lvl="0" marL="320040" marR="0" rtl="0" algn="l">
              <a:spcBef>
                <a:spcPts val="700"/>
              </a:spcBef>
              <a:spcAft>
                <a:spcPts val="0"/>
              </a:spcAft>
              <a:buClr>
                <a:schemeClr val="accent2"/>
              </a:buClr>
              <a:buSzPts val="1800"/>
              <a:buFont typeface="Arial"/>
              <a:buChar char="◻"/>
            </a:pPr>
            <a:r>
              <a:rPr lang="en-US" sz="1800">
                <a:solidFill>
                  <a:srgbClr val="222222"/>
                </a:solidFill>
                <a:highlight>
                  <a:srgbClr val="FFFFFF"/>
                </a:highlight>
                <a:latin typeface="Arial"/>
                <a:ea typeface="Arial"/>
                <a:cs typeface="Arial"/>
                <a:sym typeface="Arial"/>
              </a:rPr>
              <a:t>619-594-6117</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71"/>
          <p:cNvPicPr preferRelativeResize="0"/>
          <p:nvPr/>
        </p:nvPicPr>
        <p:blipFill>
          <a:blip r:embed="rId3">
            <a:alphaModFix/>
          </a:blip>
          <a:stretch>
            <a:fillRect/>
          </a:stretch>
        </p:blipFill>
        <p:spPr>
          <a:xfrm>
            <a:off x="304800" y="130650"/>
            <a:ext cx="8487270" cy="49736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2"/>
          <p:cNvSpPr txBox="1"/>
          <p:nvPr>
            <p:ph idx="1" type="body"/>
          </p:nvPr>
        </p:nvSpPr>
        <p:spPr>
          <a:xfrm>
            <a:off x="1600200" y="4114800"/>
            <a:ext cx="7315200" cy="51435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Font typeface="Questrial"/>
              <a:buNone/>
            </a:pPr>
            <a:r>
              <a:rPr lang="en-US" sz="1800"/>
              <a:t>CBB 2019-20</a:t>
            </a:r>
            <a:endParaRPr sz="1800"/>
          </a:p>
        </p:txBody>
      </p:sp>
      <p:sp>
        <p:nvSpPr>
          <p:cNvPr id="186" name="Google Shape;186;p22"/>
          <p:cNvSpPr txBox="1"/>
          <p:nvPr>
            <p:ph type="title"/>
          </p:nvPr>
        </p:nvSpPr>
        <p:spPr>
          <a:xfrm>
            <a:off x="1600200" y="3543300"/>
            <a:ext cx="73152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Font typeface="Questrial"/>
              <a:buNone/>
            </a:pPr>
            <a:r>
              <a:rPr lang="en-US" sz="3000">
                <a:solidFill>
                  <a:schemeClr val="lt1"/>
                </a:solidFill>
              </a:rPr>
              <a:t>CBB4Life Alumni Association</a:t>
            </a:r>
            <a:endParaRPr b="0" i="0" sz="3000" u="none" cap="none" strike="noStrike">
              <a:solidFill>
                <a:srgbClr val="FFFFFF"/>
              </a:solidFill>
              <a:latin typeface="Questrial"/>
              <a:ea typeface="Questrial"/>
              <a:cs typeface="Questrial"/>
              <a:sym typeface="Questrial"/>
            </a:endParaRPr>
          </a:p>
        </p:txBody>
      </p:sp>
      <p:pic>
        <p:nvPicPr>
          <p:cNvPr id="187" name="Google Shape;187;p22"/>
          <p:cNvPicPr preferRelativeResize="0"/>
          <p:nvPr/>
        </p:nvPicPr>
        <p:blipFill rotWithShape="1">
          <a:blip r:embed="rId3">
            <a:alphaModFix/>
          </a:blip>
          <a:srcRect b="22021" l="0" r="0" t="0"/>
          <a:stretch/>
        </p:blipFill>
        <p:spPr>
          <a:xfrm>
            <a:off x="2565000" y="3325"/>
            <a:ext cx="5765800" cy="33718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3"/>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Arial"/>
              <a:buNone/>
            </a:pPr>
            <a:r>
              <a:rPr b="0" i="0" lang="en-US" sz="4200" u="none" cap="none" strike="noStrike">
                <a:solidFill>
                  <a:schemeClr val="dk2"/>
                </a:solidFill>
                <a:latin typeface="Arial"/>
                <a:ea typeface="Arial"/>
                <a:cs typeface="Arial"/>
                <a:sym typeface="Arial"/>
              </a:rPr>
              <a:t>What is CBB?</a:t>
            </a:r>
            <a:endParaRPr b="0" i="0" sz="4200" u="none" cap="none" strike="noStrike">
              <a:solidFill>
                <a:schemeClr val="dk2"/>
              </a:solidFill>
              <a:latin typeface="Arial"/>
              <a:ea typeface="Arial"/>
              <a:cs typeface="Arial"/>
              <a:sym typeface="Arial"/>
            </a:endParaRPr>
          </a:p>
        </p:txBody>
      </p:sp>
      <p:sp>
        <p:nvSpPr>
          <p:cNvPr id="194" name="Google Shape;194;p23"/>
          <p:cNvSpPr txBox="1"/>
          <p:nvPr>
            <p:ph idx="4294967295" type="body"/>
          </p:nvPr>
        </p:nvSpPr>
        <p:spPr>
          <a:xfrm>
            <a:off x="457200" y="1352550"/>
            <a:ext cx="8382000" cy="35814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120000"/>
              </a:lnSpc>
              <a:spcBef>
                <a:spcPts val="0"/>
              </a:spcBef>
              <a:spcAft>
                <a:spcPts val="0"/>
              </a:spcAft>
              <a:buClr>
                <a:schemeClr val="accent2"/>
              </a:buClr>
              <a:buSzPts val="960"/>
              <a:buFont typeface="Noto Sans Symbols"/>
              <a:buChar char="◻"/>
            </a:pPr>
            <a:r>
              <a:rPr b="0" i="0" lang="en-US" sz="1600" u="none" cap="none" strike="noStrike">
                <a:solidFill>
                  <a:schemeClr val="dk1"/>
                </a:solidFill>
                <a:latin typeface="Arial"/>
                <a:ea typeface="Arial"/>
                <a:cs typeface="Arial"/>
                <a:sym typeface="Arial"/>
              </a:rPr>
              <a:t>A </a:t>
            </a:r>
            <a:r>
              <a:rPr b="1" i="0" lang="en-US" sz="1600" u="none" cap="none" strike="noStrike">
                <a:solidFill>
                  <a:schemeClr val="accent2"/>
                </a:solidFill>
                <a:latin typeface="Arial"/>
                <a:ea typeface="Arial"/>
                <a:cs typeface="Arial"/>
                <a:sym typeface="Arial"/>
              </a:rPr>
              <a:t>two-year professional counselor preparation program </a:t>
            </a:r>
            <a:r>
              <a:rPr b="0" i="0" lang="en-US" sz="1600" u="none" cap="none" strike="noStrike">
                <a:solidFill>
                  <a:schemeClr val="dk1"/>
                </a:solidFill>
                <a:latin typeface="Arial"/>
                <a:ea typeface="Arial"/>
                <a:cs typeface="Arial"/>
                <a:sym typeface="Arial"/>
              </a:rPr>
              <a:t>that meets all of the requirements for the </a:t>
            </a:r>
            <a:r>
              <a:rPr b="1" i="0" lang="en-US" sz="1600" u="none" cap="none" strike="noStrike">
                <a:solidFill>
                  <a:srgbClr val="DA1F28"/>
                </a:solidFill>
                <a:latin typeface="Arial"/>
                <a:ea typeface="Arial"/>
                <a:cs typeface="Arial"/>
                <a:sym typeface="Arial"/>
              </a:rPr>
              <a:t>Master of Science in Counseling with a concentration in Multicultural Community Counseling</a:t>
            </a:r>
            <a:r>
              <a:rPr b="0" i="0" lang="en-U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320040" lvl="0" marL="320040" marR="0" rtl="0" algn="l">
              <a:lnSpc>
                <a:spcPct val="120000"/>
              </a:lnSpc>
              <a:spcBef>
                <a:spcPts val="700"/>
              </a:spcBef>
              <a:spcAft>
                <a:spcPts val="0"/>
              </a:spcAft>
              <a:buClr>
                <a:schemeClr val="accent2"/>
              </a:buClr>
              <a:buSzPts val="960"/>
              <a:buFont typeface="Noto Sans Symbols"/>
              <a:buChar char="◻"/>
            </a:pPr>
            <a:r>
              <a:rPr b="0" i="0" lang="en-US" sz="1600" u="none" cap="none" strike="noStrike">
                <a:solidFill>
                  <a:schemeClr val="dk1"/>
                </a:solidFill>
                <a:latin typeface="Arial"/>
                <a:ea typeface="Arial"/>
                <a:cs typeface="Arial"/>
                <a:sym typeface="Arial"/>
              </a:rPr>
              <a:t>Designed to provide learners with the education and experience necessary to prepare for </a:t>
            </a:r>
            <a:r>
              <a:rPr b="1" i="0" lang="en-US" sz="1600" u="none" cap="none" strike="noStrike">
                <a:solidFill>
                  <a:schemeClr val="dk1"/>
                </a:solidFill>
                <a:latin typeface="Arial"/>
                <a:ea typeface="Arial"/>
                <a:cs typeface="Arial"/>
                <a:sym typeface="Arial"/>
              </a:rPr>
              <a:t>LPCC licensure</a:t>
            </a:r>
            <a:r>
              <a:rPr b="0" i="0" lang="en-US" sz="1600" u="none" cap="none" strike="noStrike">
                <a:solidFill>
                  <a:schemeClr val="dk1"/>
                </a:solidFill>
                <a:latin typeface="Arial"/>
                <a:ea typeface="Arial"/>
                <a:cs typeface="Arial"/>
                <a:sym typeface="Arial"/>
              </a:rPr>
              <a:t>, as well as doctoral studies in counseling and education. </a:t>
            </a:r>
            <a:endParaRPr/>
          </a:p>
          <a:p>
            <a:pPr indent="-320040" lvl="0" marL="320040" marR="0" rtl="0" algn="l">
              <a:lnSpc>
                <a:spcPct val="120000"/>
              </a:lnSpc>
              <a:spcBef>
                <a:spcPts val="700"/>
              </a:spcBef>
              <a:spcAft>
                <a:spcPts val="0"/>
              </a:spcAft>
              <a:buClr>
                <a:schemeClr val="accent2"/>
              </a:buClr>
              <a:buSzPts val="960"/>
              <a:buFont typeface="Noto Sans Symbols"/>
              <a:buChar char="◻"/>
            </a:pPr>
            <a:r>
              <a:rPr b="0" i="0" lang="en-US" sz="1600" u="none" cap="none" strike="noStrike">
                <a:solidFill>
                  <a:schemeClr val="dk1"/>
                </a:solidFill>
                <a:latin typeface="Arial"/>
                <a:ea typeface="Arial"/>
                <a:cs typeface="Arial"/>
                <a:sym typeface="Arial"/>
              </a:rPr>
              <a:t>Also intended for persons who </a:t>
            </a:r>
            <a:r>
              <a:rPr b="0" i="0" lang="en-US" sz="1600" u="none" cap="none" strike="noStrike">
                <a:solidFill>
                  <a:srgbClr val="000000"/>
                </a:solidFill>
                <a:latin typeface="Arial"/>
                <a:ea typeface="Arial"/>
                <a:cs typeface="Arial"/>
                <a:sym typeface="Arial"/>
              </a:rPr>
              <a:t>want to</a:t>
            </a:r>
            <a:r>
              <a:rPr b="1" i="0" lang="en-US" sz="1600" u="none" cap="none" strike="noStrike">
                <a:solidFill>
                  <a:srgbClr val="000000"/>
                </a:solidFill>
                <a:latin typeface="Arial"/>
                <a:ea typeface="Arial"/>
                <a:cs typeface="Arial"/>
                <a:sym typeface="Arial"/>
              </a:rPr>
              <a:t> increase their understanding of human behavior, multicultural issues and interpersonal skills</a:t>
            </a:r>
            <a:r>
              <a:rPr b="0" i="0" lang="en-US" sz="1600" u="none" cap="none" strike="noStrike">
                <a:solidFill>
                  <a:srgbClr val="000000"/>
                </a:solidFill>
                <a:latin typeface="Arial"/>
                <a:ea typeface="Arial"/>
                <a:cs typeface="Arial"/>
                <a:sym typeface="Arial"/>
              </a:rPr>
              <a:t>—</a:t>
            </a:r>
            <a:r>
              <a:rPr b="0" i="0" lang="en-US" sz="1600" u="none" cap="none" strike="noStrike">
                <a:solidFill>
                  <a:schemeClr val="dk1"/>
                </a:solidFill>
                <a:latin typeface="Arial"/>
                <a:ea typeface="Arial"/>
                <a:cs typeface="Arial"/>
                <a:sym typeface="Arial"/>
              </a:rPr>
              <a:t>especially those working or planning to work in counseling positions that may not require specific licensure or state credentials. </a:t>
            </a:r>
            <a:endParaRPr/>
          </a:p>
          <a:p>
            <a:pPr indent="-320040" lvl="0" marL="320040" marR="0" rtl="0" algn="l">
              <a:lnSpc>
                <a:spcPct val="120000"/>
              </a:lnSpc>
              <a:spcBef>
                <a:spcPts val="700"/>
              </a:spcBef>
              <a:spcAft>
                <a:spcPts val="0"/>
              </a:spcAft>
              <a:buClr>
                <a:schemeClr val="accent2"/>
              </a:buClr>
              <a:buSzPts val="960"/>
              <a:buFont typeface="Noto Sans Symbols"/>
              <a:buChar char="◻"/>
            </a:pPr>
            <a:r>
              <a:rPr b="0" i="0" lang="en-US" sz="1600" u="none" cap="none" strike="noStrike">
                <a:solidFill>
                  <a:schemeClr val="dk1"/>
                </a:solidFill>
                <a:latin typeface="Arial"/>
                <a:ea typeface="Arial"/>
                <a:cs typeface="Arial"/>
                <a:sym typeface="Arial"/>
              </a:rPr>
              <a:t>Many CBB graduates </a:t>
            </a:r>
            <a:r>
              <a:rPr b="0" i="0" lang="en-US" sz="1600" u="none" cap="none" strike="noStrike">
                <a:solidFill>
                  <a:srgbClr val="000000"/>
                </a:solidFill>
                <a:latin typeface="Arial"/>
                <a:ea typeface="Arial"/>
                <a:cs typeface="Arial"/>
                <a:sym typeface="Arial"/>
              </a:rPr>
              <a:t>have also used this degree to qualify for </a:t>
            </a:r>
            <a:r>
              <a:rPr b="1" i="0" lang="en-US" sz="1600" u="none" cap="none" strike="noStrike">
                <a:solidFill>
                  <a:srgbClr val="000000"/>
                </a:solidFill>
                <a:latin typeface="Arial"/>
                <a:ea typeface="Arial"/>
                <a:cs typeface="Arial"/>
                <a:sym typeface="Arial"/>
              </a:rPr>
              <a:t>student services positions in community colleges and universities</a:t>
            </a:r>
            <a:r>
              <a:rPr b="0"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4"/>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Vision</a:t>
            </a:r>
            <a:endParaRPr b="0" i="0" sz="4200" u="none" cap="none" strike="noStrike">
              <a:solidFill>
                <a:schemeClr val="dk2"/>
              </a:solidFill>
              <a:latin typeface="Questrial"/>
              <a:ea typeface="Questrial"/>
              <a:cs typeface="Questrial"/>
              <a:sym typeface="Questrial"/>
            </a:endParaRPr>
          </a:p>
        </p:txBody>
      </p:sp>
      <p:sp>
        <p:nvSpPr>
          <p:cNvPr id="201" name="Google Shape;201;p24"/>
          <p:cNvSpPr txBox="1"/>
          <p:nvPr>
            <p:ph idx="1" type="body"/>
          </p:nvPr>
        </p:nvSpPr>
        <p:spPr>
          <a:xfrm>
            <a:off x="609600" y="1441775"/>
            <a:ext cx="8153400" cy="3339900"/>
          </a:xfrm>
          <a:prstGeom prst="rect">
            <a:avLst/>
          </a:prstGeom>
          <a:noFill/>
          <a:ln>
            <a:noFill/>
          </a:ln>
        </p:spPr>
        <p:txBody>
          <a:bodyPr anchorCtr="0" anchor="t" bIns="45700" lIns="91425" spcFirstLastPara="1" rIns="91425" wrap="square" tIns="45700">
            <a:noAutofit/>
          </a:bodyPr>
          <a:lstStyle/>
          <a:p>
            <a:pPr indent="-320040" lvl="0" marL="320040" marR="0" rtl="0" algn="l">
              <a:lnSpc>
                <a:spcPct val="80000"/>
              </a:lnSpc>
              <a:spcBef>
                <a:spcPts val="0"/>
              </a:spcBef>
              <a:spcAft>
                <a:spcPts val="0"/>
              </a:spcAft>
              <a:buClr>
                <a:schemeClr val="accent2"/>
              </a:buClr>
              <a:buSzPts val="1609"/>
              <a:buFont typeface="Noto Sans Symbols"/>
              <a:buChar char="◻"/>
            </a:pPr>
            <a:r>
              <a:rPr b="1" i="0" lang="en-US" sz="2682" u="none" cap="none" strike="noStrike">
                <a:solidFill>
                  <a:srgbClr val="FF0000"/>
                </a:solidFill>
                <a:latin typeface="Arial"/>
                <a:ea typeface="Arial"/>
                <a:cs typeface="Arial"/>
                <a:sym typeface="Arial"/>
              </a:rPr>
              <a:t>VISION: </a:t>
            </a:r>
            <a:r>
              <a:rPr b="0" i="0" lang="en-US" sz="2682" u="none" cap="none" strike="noStrike">
                <a:solidFill>
                  <a:schemeClr val="dk1"/>
                </a:solidFill>
                <a:latin typeface="Arial"/>
                <a:ea typeface="Arial"/>
                <a:cs typeface="Arial"/>
                <a:sym typeface="Arial"/>
              </a:rPr>
              <a:t>To enhance quality of life for underserved individuals and communities, CBB facilitates positive social change through culturally responsive community mental health education, service, scholarship, and advocacy.</a:t>
            </a:r>
            <a:endParaRPr b="0" i="0" sz="2682"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5"/>
          <p:cNvSpPr txBox="1"/>
          <p:nvPr>
            <p:ph type="title"/>
          </p:nvPr>
        </p:nvSpPr>
        <p:spPr>
          <a:xfrm>
            <a:off x="1143000" y="118110"/>
            <a:ext cx="7620000" cy="100584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2"/>
              </a:buClr>
              <a:buFont typeface="Questrial"/>
              <a:buNone/>
            </a:pPr>
            <a:r>
              <a:rPr b="0" i="0" lang="en-US" sz="4200" u="none" cap="none" strike="noStrike">
                <a:solidFill>
                  <a:schemeClr val="dk2"/>
                </a:solidFill>
                <a:latin typeface="Questrial"/>
                <a:ea typeface="Questrial"/>
                <a:cs typeface="Questrial"/>
                <a:sym typeface="Questrial"/>
              </a:rPr>
              <a:t>Mission</a:t>
            </a:r>
            <a:endParaRPr b="0" i="0" sz="4200" u="none" cap="none" strike="noStrike">
              <a:solidFill>
                <a:schemeClr val="dk2"/>
              </a:solidFill>
              <a:latin typeface="Questrial"/>
              <a:ea typeface="Questrial"/>
              <a:cs typeface="Questrial"/>
              <a:sym typeface="Questrial"/>
            </a:endParaRPr>
          </a:p>
        </p:txBody>
      </p:sp>
      <p:sp>
        <p:nvSpPr>
          <p:cNvPr id="208" name="Google Shape;208;p25"/>
          <p:cNvSpPr txBox="1"/>
          <p:nvPr>
            <p:ph idx="1" type="body"/>
          </p:nvPr>
        </p:nvSpPr>
        <p:spPr>
          <a:xfrm>
            <a:off x="609600" y="1352550"/>
            <a:ext cx="7924800" cy="3276600"/>
          </a:xfrm>
          <a:prstGeom prst="rect">
            <a:avLst/>
          </a:prstGeom>
          <a:noFill/>
          <a:ln>
            <a:noFill/>
          </a:ln>
        </p:spPr>
        <p:txBody>
          <a:bodyPr anchorCtr="0" anchor="t" bIns="45700" lIns="91425" spcFirstLastPara="1" rIns="91425" wrap="square" tIns="45700">
            <a:noAutofit/>
          </a:bodyPr>
          <a:lstStyle/>
          <a:p>
            <a:pPr indent="-320040" lvl="0" marL="320040" marR="0" rtl="0" algn="l">
              <a:spcBef>
                <a:spcPts val="0"/>
              </a:spcBef>
              <a:spcAft>
                <a:spcPts val="0"/>
              </a:spcAft>
              <a:buClr>
                <a:schemeClr val="accent2"/>
              </a:buClr>
              <a:buSzPts val="1740"/>
              <a:buFont typeface="Noto Sans Symbols"/>
              <a:buChar char="◻"/>
            </a:pPr>
            <a:r>
              <a:rPr b="0" i="0" lang="en-US" sz="2900" u="none" cap="none" strike="noStrike">
                <a:solidFill>
                  <a:schemeClr val="dk1"/>
                </a:solidFill>
                <a:latin typeface="Arial"/>
                <a:ea typeface="Arial"/>
                <a:cs typeface="Arial"/>
                <a:sym typeface="Arial"/>
              </a:rPr>
              <a:t>Guided by principles of social justice and community building, CBB prepares diverse, underserved students to become culturally responsive counselor/change agents and leaders.</a:t>
            </a:r>
            <a:endParaRPr b="0" i="0" sz="29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Widescreen Presentation">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idescreen Presentation">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